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6" r:id="rId3"/>
    <p:sldId id="292" r:id="rId5"/>
    <p:sldId id="286" r:id="rId6"/>
    <p:sldId id="287" r:id="rId7"/>
    <p:sldId id="282" r:id="rId8"/>
    <p:sldId id="283" r:id="rId9"/>
    <p:sldId id="279" r:id="rId10"/>
    <p:sldId id="280" r:id="rId11"/>
    <p:sldId id="289" r:id="rId12"/>
    <p:sldId id="290" r:id="rId13"/>
    <p:sldId id="309" r:id="rId14"/>
    <p:sldId id="310" r:id="rId15"/>
    <p:sldId id="312" r:id="rId16"/>
    <p:sldId id="313" r:id="rId17"/>
    <p:sldId id="315" r:id="rId18"/>
    <p:sldId id="316" r:id="rId19"/>
    <p:sldId id="317" r:id="rId20"/>
    <p:sldId id="319" r:id="rId21"/>
    <p:sldId id="320" r:id="rId22"/>
    <p:sldId id="321" r:id="rId23"/>
    <p:sldId id="323" r:id="rId24"/>
    <p:sldId id="324" r:id="rId25"/>
    <p:sldId id="326" r:id="rId26"/>
    <p:sldId id="327" r:id="rId27"/>
    <p:sldId id="328" r:id="rId28"/>
    <p:sldId id="329" r:id="rId29"/>
    <p:sldId id="330" r:id="rId30"/>
    <p:sldId id="331" r:id="rId31"/>
    <p:sldId id="332" r:id="rId32"/>
    <p:sldId id="333" r:id="rId33"/>
    <p:sldId id="334" r:id="rId34"/>
    <p:sldId id="353" r:id="rId35"/>
    <p:sldId id="354" r:id="rId36"/>
    <p:sldId id="355" r:id="rId37"/>
    <p:sldId id="356" r:id="rId38"/>
    <p:sldId id="367" r:id="rId39"/>
    <p:sldId id="368" r:id="rId40"/>
    <p:sldId id="369" r:id="rId41"/>
    <p:sldId id="370" r:id="rId42"/>
    <p:sldId id="371" r:id="rId43"/>
    <p:sldId id="372" r:id="rId44"/>
    <p:sldId id="373" r:id="rId45"/>
    <p:sldId id="374" r:id="rId46"/>
    <p:sldId id="375" r:id="rId47"/>
    <p:sldId id="357" r:id="rId48"/>
    <p:sldId id="358" r:id="rId49"/>
    <p:sldId id="359" r:id="rId50"/>
    <p:sldId id="360" r:id="rId51"/>
    <p:sldId id="361" r:id="rId52"/>
    <p:sldId id="376" r:id="rId53"/>
    <p:sldId id="377" r:id="rId54"/>
    <p:sldId id="378" r:id="rId55"/>
    <p:sldId id="379" r:id="rId56"/>
    <p:sldId id="380" r:id="rId57"/>
    <p:sldId id="381" r:id="rId58"/>
    <p:sldId id="382" r:id="rId59"/>
    <p:sldId id="383" r:id="rId60"/>
    <p:sldId id="384" r:id="rId61"/>
    <p:sldId id="385" r:id="rId62"/>
    <p:sldId id="386" r:id="rId63"/>
    <p:sldId id="387" r:id="rId64"/>
    <p:sldId id="388" r:id="rId65"/>
    <p:sldId id="389" r:id="rId66"/>
    <p:sldId id="390" r:id="rId67"/>
    <p:sldId id="391" r:id="rId68"/>
    <p:sldId id="392" r:id="rId69"/>
    <p:sldId id="393" r:id="rId70"/>
    <p:sldId id="394" r:id="rId71"/>
    <p:sldId id="362" r:id="rId72"/>
    <p:sldId id="363" r:id="rId73"/>
    <p:sldId id="295" r:id="rId74"/>
  </p:sldIdLst>
  <p:sldSz cx="12192000" cy="6858000"/>
  <p:notesSz cx="6858000" cy="9144000"/>
  <p:custDataLst>
    <p:tags r:id="rId7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E3FF"/>
    <a:srgbClr val="00B1EB"/>
    <a:srgbClr val="0085DE"/>
    <a:srgbClr val="0057BC"/>
    <a:srgbClr val="FFD9B4"/>
    <a:srgbClr val="00F5C9"/>
    <a:srgbClr val="FF3A5D"/>
    <a:srgbClr val="E4E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4660"/>
  </p:normalViewPr>
  <p:slideViewPr>
    <p:cSldViewPr snapToGrid="0" showGuides="1">
      <p:cViewPr>
        <p:scale>
          <a:sx n="66" d="100"/>
          <a:sy n="66" d="100"/>
        </p:scale>
        <p:origin x="1518" y="1182"/>
      </p:cViewPr>
      <p:guideLst>
        <p:guide orient="horz" pos="2235"/>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8" Type="http://schemas.openxmlformats.org/officeDocument/2006/relationships/tags" Target="tags/tag132.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汉仪雅酷黑 55W" panose="020B0504020202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汉仪雅酷黑 55W" panose="020B0504020202020204" pitchFamily="34" charset="-122"/>
              </a:defRPr>
            </a:lvl1pPr>
          </a:lstStyle>
          <a:p>
            <a:fld id="{7423557A-7AC8-4DFB-85A0-FF038BE56246}"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汉仪雅酷黑 55W" panose="020B0504020202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汉仪雅酷黑 55W" panose="020B0504020202020204" pitchFamily="34" charset="-122"/>
              </a:defRPr>
            </a:lvl1pPr>
          </a:lstStyle>
          <a:p>
            <a:fld id="{993AFDEE-51F5-4BDB-BB12-CA20D3D122EF}"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汉仪雅酷黑 55W" panose="020B0504020202020204" pitchFamily="34" charset="-122"/>
        <a:cs typeface="+mn-cs"/>
      </a:defRPr>
    </a:lvl1pPr>
    <a:lvl2pPr marL="457200" algn="l" defTabSz="914400" rtl="0" eaLnBrk="1" latinLnBrk="0" hangingPunct="1">
      <a:defRPr sz="1200" kern="1200">
        <a:solidFill>
          <a:schemeClr val="tx1"/>
        </a:solidFill>
        <a:latin typeface="Arial" panose="020B0604020202020204" pitchFamily="34" charset="0"/>
        <a:ea typeface="汉仪雅酷黑 55W" panose="020B0504020202020204" pitchFamily="34" charset="-122"/>
        <a:cs typeface="+mn-cs"/>
      </a:defRPr>
    </a:lvl2pPr>
    <a:lvl3pPr marL="914400" algn="l" defTabSz="914400" rtl="0" eaLnBrk="1" latinLnBrk="0" hangingPunct="1">
      <a:defRPr sz="1200" kern="1200">
        <a:solidFill>
          <a:schemeClr val="tx1"/>
        </a:solidFill>
        <a:latin typeface="Arial" panose="020B0604020202020204" pitchFamily="34" charset="0"/>
        <a:ea typeface="汉仪雅酷黑 55W" panose="020B0504020202020204" pitchFamily="34" charset="-122"/>
        <a:cs typeface="+mn-cs"/>
      </a:defRPr>
    </a:lvl3pPr>
    <a:lvl4pPr marL="1371600" algn="l" defTabSz="914400" rtl="0" eaLnBrk="1" latinLnBrk="0" hangingPunct="1">
      <a:defRPr sz="1200" kern="1200">
        <a:solidFill>
          <a:schemeClr val="tx1"/>
        </a:solidFill>
        <a:latin typeface="Arial" panose="020B0604020202020204" pitchFamily="34" charset="0"/>
        <a:ea typeface="汉仪雅酷黑 55W" panose="020B0504020202020204" pitchFamily="34" charset="-122"/>
        <a:cs typeface="+mn-cs"/>
      </a:defRPr>
    </a:lvl4pPr>
    <a:lvl5pPr marL="1828800" algn="l" defTabSz="914400" rtl="0" eaLnBrk="1" latinLnBrk="0" hangingPunct="1">
      <a:defRPr sz="1200" kern="1200">
        <a:solidFill>
          <a:schemeClr val="tx1"/>
        </a:solidFill>
        <a:latin typeface="Arial" panose="020B0604020202020204" pitchFamily="34" charset="0"/>
        <a:ea typeface="汉仪雅酷黑 55W" panose="020B0504020202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3AFDEE-51F5-4BDB-BB12-CA20D3D122EF}"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3AFDEE-51F5-4BDB-BB12-CA20D3D122EF}"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AB675F-9C8E-42B3-B59B-05C5565BC43F}"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3AFDEE-51F5-4BDB-BB12-CA20D3D122EF}"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CFB5D5-B0D9-451E-92D8-A6B2392BFD00}"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EBA179D-84B2-4147-A9AC-1B9BDB2CC12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C3200EB-1BE2-413D-BACE-68A64817CF8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icture Full Screen">
    <p:spTree>
      <p:nvGrpSpPr>
        <p:cNvPr id="1" name=""/>
        <p:cNvGrpSpPr/>
        <p:nvPr/>
      </p:nvGrpSpPr>
      <p:grpSpPr>
        <a:xfrm>
          <a:off x="0" y="0"/>
          <a:ext cx="0" cy="0"/>
          <a:chOff x="0" y="0"/>
          <a:chExt cx="0" cy="0"/>
        </a:xfrm>
      </p:grpSpPr>
      <p:sp>
        <p:nvSpPr>
          <p:cNvPr id="9" name="Picture Placeholder 7"/>
          <p:cNvSpPr>
            <a:spLocks noGrp="1"/>
          </p:cNvSpPr>
          <p:nvPr>
            <p:ph type="pic" sz="quarter" idx="13"/>
          </p:nvPr>
        </p:nvSpPr>
        <p:spPr>
          <a:xfrm>
            <a:off x="0" y="0"/>
            <a:ext cx="12192000" cy="6858000"/>
          </a:xfrm>
          <a:prstGeom prst="rect">
            <a:avLst/>
          </a:prstGeom>
        </p:spPr>
        <p:txBody>
          <a:bodyPr>
            <a:normAutofit/>
          </a:bodyPr>
          <a:lstStyle>
            <a:lvl1pPr marL="0" indent="0">
              <a:buNone/>
              <a:defRPr sz="1600">
                <a:solidFill>
                  <a:schemeClr val="bg2"/>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lide_#1">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6943725" y="1989138"/>
            <a:ext cx="5248275" cy="3475037"/>
          </a:xfrm>
          <a:solidFill>
            <a:schemeClr val="bg1"/>
          </a:solidFill>
        </p:spPr>
        <p:txBody>
          <a:bodyPr/>
          <a:lstStyle/>
          <a:p>
            <a:endParaRPr lang="zh-CN" altLang="en-US"/>
          </a:p>
        </p:txBody>
      </p:sp>
    </p:spTree>
  </p:cSld>
  <p:clrMapOvr>
    <a:masterClrMapping/>
  </p:clrMapOvr>
  <p:transition spd="slow" advClick="0" advTm="1000">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14" name="Freeform 13"/>
          <p:cNvSpPr>
            <a:spLocks noGrp="1"/>
          </p:cNvSpPr>
          <p:nvPr>
            <p:ph type="pic" sz="quarter" idx="10"/>
          </p:nvPr>
        </p:nvSpPr>
        <p:spPr>
          <a:xfrm>
            <a:off x="7448902" y="4016996"/>
            <a:ext cx="993665" cy="993543"/>
          </a:xfrm>
          <a:prstGeom prst="roundRect">
            <a:avLst/>
          </a:prstGeom>
        </p:spPr>
        <p:txBody>
          <a:bodyPr wrap="square">
            <a:noAutofit/>
          </a:bodyPr>
          <a:lstStyle>
            <a:lvl1pPr marL="0" indent="0" algn="ctr">
              <a:buNone/>
              <a:defRPr sz="900">
                <a:solidFill>
                  <a:srgbClr val="00B0F0"/>
                </a:solidFill>
              </a:defRPr>
            </a:lvl1pPr>
          </a:lstStyle>
          <a:p>
            <a:r>
              <a:rPr lang="en-US" smtClean="0"/>
              <a:t>Click icon to add picture</a:t>
            </a:r>
            <a:endParaRPr lang="id-ID"/>
          </a:p>
        </p:txBody>
      </p:sp>
      <p:sp>
        <p:nvSpPr>
          <p:cNvPr id="15" name="Freeform 14"/>
          <p:cNvSpPr>
            <a:spLocks noGrp="1"/>
          </p:cNvSpPr>
          <p:nvPr>
            <p:ph type="pic" sz="quarter" idx="11"/>
          </p:nvPr>
        </p:nvSpPr>
        <p:spPr>
          <a:xfrm>
            <a:off x="8858225" y="4016996"/>
            <a:ext cx="993665" cy="993543"/>
          </a:xfrm>
          <a:prstGeom prst="roundRect">
            <a:avLst/>
          </a:prstGeom>
        </p:spPr>
        <p:txBody>
          <a:bodyPr wrap="square">
            <a:noAutofit/>
          </a:bodyPr>
          <a:lstStyle>
            <a:lvl1pPr marL="0" indent="0" algn="ctr">
              <a:buNone/>
              <a:defRPr sz="900">
                <a:solidFill>
                  <a:srgbClr val="00B0F0"/>
                </a:solidFill>
              </a:defRPr>
            </a:lvl1pPr>
          </a:lstStyle>
          <a:p>
            <a:r>
              <a:rPr lang="en-US" dirty="0" smtClean="0"/>
              <a:t>Click icon to add picture</a:t>
            </a:r>
            <a:endParaRPr lang="id-ID" dirty="0"/>
          </a:p>
        </p:txBody>
      </p:sp>
      <p:sp>
        <p:nvSpPr>
          <p:cNvPr id="16" name="Freeform 15"/>
          <p:cNvSpPr>
            <a:spLocks noGrp="1"/>
          </p:cNvSpPr>
          <p:nvPr>
            <p:ph type="pic" sz="quarter" idx="12"/>
          </p:nvPr>
        </p:nvSpPr>
        <p:spPr>
          <a:xfrm>
            <a:off x="7448901" y="2636065"/>
            <a:ext cx="993665" cy="993543"/>
          </a:xfrm>
          <a:prstGeom prst="roundRect">
            <a:avLst/>
          </a:prstGeom>
        </p:spPr>
        <p:txBody>
          <a:bodyPr wrap="square">
            <a:noAutofit/>
          </a:bodyPr>
          <a:lstStyle>
            <a:lvl1pPr marL="0" indent="0" algn="ctr">
              <a:buNone/>
              <a:defRPr sz="900">
                <a:solidFill>
                  <a:srgbClr val="00B0F0"/>
                </a:solidFill>
              </a:defRPr>
            </a:lvl1pPr>
          </a:lstStyle>
          <a:p>
            <a:r>
              <a:rPr lang="en-US" smtClean="0"/>
              <a:t>Click icon to add picture</a:t>
            </a:r>
            <a:endParaRPr lang="id-ID"/>
          </a:p>
        </p:txBody>
      </p:sp>
      <p:sp>
        <p:nvSpPr>
          <p:cNvPr id="17" name="Freeform 16"/>
          <p:cNvSpPr>
            <a:spLocks noGrp="1"/>
          </p:cNvSpPr>
          <p:nvPr>
            <p:ph type="pic" sz="quarter" idx="13"/>
          </p:nvPr>
        </p:nvSpPr>
        <p:spPr>
          <a:xfrm>
            <a:off x="8858225" y="2636065"/>
            <a:ext cx="993665" cy="993543"/>
          </a:xfrm>
          <a:prstGeom prst="roundRect">
            <a:avLst/>
          </a:prstGeom>
        </p:spPr>
        <p:txBody>
          <a:bodyPr wrap="square">
            <a:noAutofit/>
          </a:bodyPr>
          <a:lstStyle>
            <a:lvl1pPr marL="0" indent="0" algn="ctr">
              <a:buNone/>
              <a:defRPr sz="900">
                <a:solidFill>
                  <a:srgbClr val="00B0F0"/>
                </a:solidFill>
              </a:defRPr>
            </a:lvl1pPr>
          </a:lstStyle>
          <a:p>
            <a:r>
              <a:rPr lang="en-US" smtClean="0"/>
              <a:t>Click icon to add picture</a:t>
            </a:r>
            <a:endParaRPr lang="id-ID"/>
          </a:p>
        </p:txBody>
      </p:sp>
      <p:sp>
        <p:nvSpPr>
          <p:cNvPr id="8" name="Freeform 14"/>
          <p:cNvSpPr>
            <a:spLocks noGrp="1"/>
          </p:cNvSpPr>
          <p:nvPr>
            <p:ph type="pic" sz="quarter" idx="16"/>
          </p:nvPr>
        </p:nvSpPr>
        <p:spPr>
          <a:xfrm>
            <a:off x="10267548" y="4016996"/>
            <a:ext cx="993665" cy="993543"/>
          </a:xfrm>
          <a:prstGeom prst="roundRect">
            <a:avLst/>
          </a:prstGeom>
        </p:spPr>
        <p:txBody>
          <a:bodyPr wrap="square">
            <a:noAutofit/>
          </a:bodyPr>
          <a:lstStyle>
            <a:lvl1pPr marL="0" indent="0" algn="ctr">
              <a:buNone/>
              <a:defRPr sz="900">
                <a:solidFill>
                  <a:srgbClr val="00B0F0"/>
                </a:solidFill>
              </a:defRPr>
            </a:lvl1pPr>
          </a:lstStyle>
          <a:p>
            <a:r>
              <a:rPr lang="en-US" dirty="0" smtClean="0"/>
              <a:t>Click icon to add picture</a:t>
            </a:r>
            <a:endParaRPr lang="id-ID" dirty="0"/>
          </a:p>
        </p:txBody>
      </p:sp>
      <p:sp>
        <p:nvSpPr>
          <p:cNvPr id="9" name="Freeform 16"/>
          <p:cNvSpPr>
            <a:spLocks noGrp="1"/>
          </p:cNvSpPr>
          <p:nvPr>
            <p:ph type="pic" sz="quarter" idx="17"/>
          </p:nvPr>
        </p:nvSpPr>
        <p:spPr>
          <a:xfrm>
            <a:off x="10267548" y="2636065"/>
            <a:ext cx="993665" cy="993543"/>
          </a:xfrm>
          <a:prstGeom prst="roundRect">
            <a:avLst/>
          </a:prstGeom>
        </p:spPr>
        <p:txBody>
          <a:bodyPr wrap="square">
            <a:noAutofit/>
          </a:bodyPr>
          <a:lstStyle>
            <a:lvl1pPr marL="0" indent="0" algn="ctr">
              <a:buNone/>
              <a:defRPr sz="900">
                <a:solidFill>
                  <a:srgbClr val="00B0F0"/>
                </a:solidFill>
              </a:defRPr>
            </a:lvl1pPr>
          </a:lstStyle>
          <a:p>
            <a:r>
              <a:rPr lang="en-US" smtClean="0"/>
              <a:t>Click icon to add picture</a:t>
            </a:r>
            <a:endParaRPr lang="id-ID"/>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9_Standard">
    <p:bg>
      <p:bgPr>
        <a:solidFill>
          <a:schemeClr val="bg1"/>
        </a:solidFill>
        <a:effectLst/>
      </p:bgPr>
    </p:bg>
    <p:spTree>
      <p:nvGrpSpPr>
        <p:cNvPr id="1" name=""/>
        <p:cNvGrpSpPr/>
        <p:nvPr/>
      </p:nvGrpSpPr>
      <p:grpSpPr>
        <a:xfrm>
          <a:off x="0" y="0"/>
          <a:ext cx="0" cy="0"/>
          <a:chOff x="0" y="0"/>
          <a:chExt cx="0" cy="0"/>
        </a:xfrm>
      </p:grpSpPr>
      <p:sp>
        <p:nvSpPr>
          <p:cNvPr id="9" name="图片占位符 5"/>
          <p:cNvSpPr>
            <a:spLocks noGrp="1"/>
          </p:cNvSpPr>
          <p:nvPr>
            <p:ph type="pic" sz="quarter" idx="10"/>
          </p:nvPr>
        </p:nvSpPr>
        <p:spPr>
          <a:xfrm>
            <a:off x="3302000" y="2086182"/>
            <a:ext cx="2402114" cy="4111418"/>
          </a:xfrm>
        </p:spPr>
        <p:txBody>
          <a:bodyPr/>
          <a:lstStyle/>
          <a:p>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cs typeface="汉仪雅酷黑 55W" panose="020B0504020202020204"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a:extLst>
              <a:ext uri="{28A0092B-C50C-407E-A947-70E740481C1C}">
                <a14:useLocalDpi xmlns:a14="http://schemas.microsoft.com/office/drawing/2010/main" val="0"/>
              </a:ext>
            </a:extLst>
          </a:blip>
          <a:srcRect r="42409" b="30651"/>
          <a:stretch>
            <a:fillRect/>
          </a:stretch>
        </p:blipFill>
        <p:spPr>
          <a:xfrm flipH="1">
            <a:off x="0" y="3233162"/>
            <a:ext cx="5351551" cy="3624838"/>
          </a:xfrm>
          <a:custGeom>
            <a:avLst/>
            <a:gdLst>
              <a:gd name="connsiteX0" fmla="*/ 5351551 w 5351551"/>
              <a:gd name="connsiteY0" fmla="*/ 0 h 3624838"/>
              <a:gd name="connsiteX1" fmla="*/ 0 w 5351551"/>
              <a:gd name="connsiteY1" fmla="*/ 0 h 3624838"/>
              <a:gd name="connsiteX2" fmla="*/ 0 w 5351551"/>
              <a:gd name="connsiteY2" fmla="*/ 3624838 h 3624838"/>
              <a:gd name="connsiteX3" fmla="*/ 5351551 w 5351551"/>
              <a:gd name="connsiteY3" fmla="*/ 3624838 h 3624838"/>
              <a:gd name="connsiteX4" fmla="*/ 5351551 w 5351551"/>
              <a:gd name="connsiteY4" fmla="*/ 2216861 h 3624838"/>
              <a:gd name="connsiteX5" fmla="*/ 5265424 w 5351551"/>
              <a:gd name="connsiteY5" fmla="*/ 2183558 h 3624838"/>
              <a:gd name="connsiteX6" fmla="*/ 4977232 w 5351551"/>
              <a:gd name="connsiteY6" fmla="*/ 2026901 h 3624838"/>
              <a:gd name="connsiteX7" fmla="*/ 4965617 w 5351551"/>
              <a:gd name="connsiteY7" fmla="*/ 1829438 h 3624838"/>
              <a:gd name="connsiteX8" fmla="*/ 5093387 w 5351551"/>
              <a:gd name="connsiteY8" fmla="*/ 1753937 h 3624838"/>
              <a:gd name="connsiteX9" fmla="*/ 5301734 w 5351551"/>
              <a:gd name="connsiteY9" fmla="*/ 1660373 h 3624838"/>
              <a:gd name="connsiteX10" fmla="*/ 5351551 w 5351551"/>
              <a:gd name="connsiteY10" fmla="*/ 1645785 h 362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1551" h="3624838">
                <a:moveTo>
                  <a:pt x="5351551" y="0"/>
                </a:moveTo>
                <a:lnTo>
                  <a:pt x="0" y="0"/>
                </a:lnTo>
                <a:lnTo>
                  <a:pt x="0" y="3624838"/>
                </a:lnTo>
                <a:lnTo>
                  <a:pt x="5351551" y="3624838"/>
                </a:lnTo>
                <a:lnTo>
                  <a:pt x="5351551" y="2216861"/>
                </a:lnTo>
                <a:lnTo>
                  <a:pt x="5265424" y="2183558"/>
                </a:lnTo>
                <a:cubicBezTo>
                  <a:pt x="5149491" y="2133482"/>
                  <a:pt x="5025691" y="2066103"/>
                  <a:pt x="4977232" y="2026901"/>
                </a:cubicBezTo>
                <a:cubicBezTo>
                  <a:pt x="4891084" y="1957208"/>
                  <a:pt x="4946257" y="1874932"/>
                  <a:pt x="4965617" y="1829438"/>
                </a:cubicBezTo>
                <a:cubicBezTo>
                  <a:pt x="4984976" y="1783944"/>
                  <a:pt x="5020790" y="1785880"/>
                  <a:pt x="5093387" y="1753937"/>
                </a:cubicBezTo>
                <a:cubicBezTo>
                  <a:pt x="5141029" y="1732975"/>
                  <a:pt x="5227439" y="1687835"/>
                  <a:pt x="5301734" y="1660373"/>
                </a:cubicBezTo>
                <a:lnTo>
                  <a:pt x="5351551" y="1645785"/>
                </a:lnTo>
                <a:close/>
              </a:path>
            </a:pathLst>
          </a:custGeom>
        </p:spPr>
      </p:pic>
      <p:pic>
        <p:nvPicPr>
          <p:cNvPr id="8" name="图片 7"/>
          <p:cNvPicPr>
            <a:picLocks noChangeAspect="1"/>
          </p:cNvPicPr>
          <p:nvPr userDrawn="1"/>
        </p:nvPicPr>
        <p:blipFill>
          <a:blip r:embed="rId7">
            <a:extLst>
              <a:ext uri="{28A0092B-C50C-407E-A947-70E740481C1C}">
                <a14:useLocalDpi xmlns:a14="http://schemas.microsoft.com/office/drawing/2010/main" val="0"/>
              </a:ext>
            </a:extLst>
          </a:blip>
          <a:srcRect r="42409"/>
          <a:stretch>
            <a:fillRect/>
          </a:stretch>
        </p:blipFill>
        <p:spPr>
          <a:xfrm>
            <a:off x="6840450" y="1631034"/>
            <a:ext cx="5351550" cy="5226965"/>
          </a:xfrm>
          <a:custGeom>
            <a:avLst/>
            <a:gdLst>
              <a:gd name="connsiteX0" fmla="*/ 0 w 7021461"/>
              <a:gd name="connsiteY0" fmla="*/ 0 h 6858000"/>
              <a:gd name="connsiteX1" fmla="*/ 7021461 w 7021461"/>
              <a:gd name="connsiteY1" fmla="*/ 0 h 6858000"/>
              <a:gd name="connsiteX2" fmla="*/ 7021461 w 7021461"/>
              <a:gd name="connsiteY2" fmla="*/ 2159340 h 6858000"/>
              <a:gd name="connsiteX3" fmla="*/ 6956099 w 7021461"/>
              <a:gd name="connsiteY3" fmla="*/ 2178479 h 6858000"/>
              <a:gd name="connsiteX4" fmla="*/ 6682739 w 7021461"/>
              <a:gd name="connsiteY4" fmla="*/ 2301240 h 6858000"/>
              <a:gd name="connsiteX5" fmla="*/ 6515099 w 7021461"/>
              <a:gd name="connsiteY5" fmla="*/ 2400300 h 6858000"/>
              <a:gd name="connsiteX6" fmla="*/ 6530339 w 7021461"/>
              <a:gd name="connsiteY6" fmla="*/ 2659380 h 6858000"/>
              <a:gd name="connsiteX7" fmla="*/ 6908459 w 7021461"/>
              <a:gd name="connsiteY7" fmla="*/ 2864920 h 6858000"/>
              <a:gd name="connsiteX8" fmla="*/ 7021461 w 7021461"/>
              <a:gd name="connsiteY8" fmla="*/ 2908615 h 6858000"/>
              <a:gd name="connsiteX9" fmla="*/ 7021461 w 7021461"/>
              <a:gd name="connsiteY9" fmla="*/ 6858000 h 6858000"/>
              <a:gd name="connsiteX10" fmla="*/ 0 w 7021461"/>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21461" h="6858000">
                <a:moveTo>
                  <a:pt x="0" y="0"/>
                </a:moveTo>
                <a:lnTo>
                  <a:pt x="7021461" y="0"/>
                </a:lnTo>
                <a:lnTo>
                  <a:pt x="7021461" y="2159340"/>
                </a:lnTo>
                <a:lnTo>
                  <a:pt x="6956099" y="2178479"/>
                </a:lnTo>
                <a:cubicBezTo>
                  <a:pt x="6858621" y="2214511"/>
                  <a:pt x="6745247" y="2273737"/>
                  <a:pt x="6682739" y="2301240"/>
                </a:cubicBezTo>
                <a:cubicBezTo>
                  <a:pt x="6587489" y="2343150"/>
                  <a:pt x="6540499" y="2340610"/>
                  <a:pt x="6515099" y="2400300"/>
                </a:cubicBezTo>
                <a:cubicBezTo>
                  <a:pt x="6489699" y="2459990"/>
                  <a:pt x="6417309" y="2567940"/>
                  <a:pt x="6530339" y="2659380"/>
                </a:cubicBezTo>
                <a:cubicBezTo>
                  <a:pt x="6593919" y="2710815"/>
                  <a:pt x="6756350" y="2799219"/>
                  <a:pt x="6908459" y="2864920"/>
                </a:cubicBezTo>
                <a:lnTo>
                  <a:pt x="7021461" y="2908615"/>
                </a:lnTo>
                <a:lnTo>
                  <a:pt x="7021461" y="6858000"/>
                </a:lnTo>
                <a:lnTo>
                  <a:pt x="0" y="6858000"/>
                </a:lnTo>
                <a:close/>
              </a:path>
            </a:pathLst>
          </a:cu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雅酷黑 55W" panose="020B0504020202020204" pitchFamily="34" charset="-122"/>
                <a:ea typeface="汉仪雅酷黑 55W" panose="020B0504020202020204" pitchFamily="34" charset="-122"/>
              </a:defRPr>
            </a:lvl1pPr>
          </a:lstStyle>
          <a:p>
            <a:fld id="{1EBA179D-84B2-4147-A9AC-1B9BDB2CC124}"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雅酷黑 55W" panose="020B0504020202020204" pitchFamily="34" charset="-122"/>
                <a:ea typeface="汉仪雅酷黑 55W" panose="020B0504020202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雅酷黑 55W" panose="020B0504020202020204" pitchFamily="34" charset="-122"/>
                <a:ea typeface="汉仪雅酷黑 55W" panose="020B0504020202020204" pitchFamily="34" charset="-122"/>
              </a:defRPr>
            </a:lvl1pPr>
          </a:lstStyle>
          <a:p>
            <a:fld id="{BC3200EB-1BE2-413D-BACE-68A64817CF8A}"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汉仪雅酷黑 55W" panose="020B0504020202020204" pitchFamily="34" charset="-122"/>
          <a:ea typeface="汉仪雅酷黑 55W" panose="020B0504020202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雅酷黑 55W" panose="020B0504020202020204" pitchFamily="34" charset="-122"/>
          <a:ea typeface="汉仪雅酷黑 55W" panose="020B0504020202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雅酷黑 55W" panose="020B0504020202020204" pitchFamily="34" charset="-122"/>
          <a:ea typeface="汉仪雅酷黑 55W" panose="020B0504020202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雅酷黑 55W" panose="020B0504020202020204" pitchFamily="34" charset="-122"/>
          <a:ea typeface="汉仪雅酷黑 55W" panose="020B0504020202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雅酷黑 55W" panose="020B0504020202020204" pitchFamily="34" charset="-122"/>
          <a:ea typeface="汉仪雅酷黑 55W" panose="020B0504020202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雅酷黑 55W" panose="020B0504020202020204" pitchFamily="34" charset="-122"/>
          <a:ea typeface="汉仪雅酷黑 55W" panose="020B0504020202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2.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tags" Target="../tags/tag18.xml"/><Relationship Id="rId1" Type="http://schemas.openxmlformats.org/officeDocument/2006/relationships/tags" Target="../tags/tag17.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tags" Target="../tags/tag20.xml"/><Relationship Id="rId1" Type="http://schemas.openxmlformats.org/officeDocument/2006/relationships/tags" Target="../tags/tag19.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tags" Target="../tags/tag22.xml"/><Relationship Id="rId1" Type="http://schemas.openxmlformats.org/officeDocument/2006/relationships/tags" Target="../tags/tag21.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tags" Target="../tags/tag24.xml"/><Relationship Id="rId1" Type="http://schemas.openxmlformats.org/officeDocument/2006/relationships/tags" Target="../tags/tag23.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tags" Target="../tags/tag26.xml"/><Relationship Id="rId1" Type="http://schemas.openxmlformats.org/officeDocument/2006/relationships/tags" Target="../tags/tag25.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tags" Target="../tags/tag28.xml"/><Relationship Id="rId1" Type="http://schemas.openxmlformats.org/officeDocument/2006/relationships/tags" Target="../tags/tag27.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tags" Target="../tags/tag30.xml"/><Relationship Id="rId1" Type="http://schemas.openxmlformats.org/officeDocument/2006/relationships/tags" Target="../tags/tag29.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tags" Target="../tags/tag32.xml"/><Relationship Id="rId1" Type="http://schemas.openxmlformats.org/officeDocument/2006/relationships/tags" Target="../tags/tag31.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tags" Target="../tags/tag34.xml"/><Relationship Id="rId1" Type="http://schemas.openxmlformats.org/officeDocument/2006/relationships/tags" Target="../tags/tag33.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tags" Target="../tags/tag36.xml"/><Relationship Id="rId1" Type="http://schemas.openxmlformats.org/officeDocument/2006/relationships/tags" Target="../tags/tag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tags" Target="../tags/tag38.xml"/><Relationship Id="rId1" Type="http://schemas.openxmlformats.org/officeDocument/2006/relationships/tags" Target="../tags/tag37.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tags" Target="../tags/tag41.xml"/><Relationship Id="rId3" Type="http://schemas.openxmlformats.org/officeDocument/2006/relationships/image" Target="../media/image25.png"/><Relationship Id="rId2" Type="http://schemas.openxmlformats.org/officeDocument/2006/relationships/tags" Target="../tags/tag40.xml"/><Relationship Id="rId1" Type="http://schemas.openxmlformats.org/officeDocument/2006/relationships/tags" Target="../tags/tag39.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tags" Target="../tags/tag43.xml"/><Relationship Id="rId1" Type="http://schemas.openxmlformats.org/officeDocument/2006/relationships/tags" Target="../tags/tag4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tags" Target="../tags/tag46.xml"/><Relationship Id="rId1" Type="http://schemas.openxmlformats.org/officeDocument/2006/relationships/tags" Target="../tags/tag45.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tags" Target="../tags/tag48.xml"/><Relationship Id="rId1" Type="http://schemas.openxmlformats.org/officeDocument/2006/relationships/tags" Target="../tags/tag47.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tags" Target="../tags/tag50.xml"/><Relationship Id="rId1" Type="http://schemas.openxmlformats.org/officeDocument/2006/relationships/tags" Target="../tags/tag49.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tags" Target="../tags/tag52.xml"/><Relationship Id="rId1" Type="http://schemas.openxmlformats.org/officeDocument/2006/relationships/tags" Target="../tags/tag51.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tags" Target="../tags/tag54.xml"/><Relationship Id="rId1" Type="http://schemas.openxmlformats.org/officeDocument/2006/relationships/tags" Target="../tags/tag53.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tags" Target="../tags/tag56.xml"/><Relationship Id="rId1" Type="http://schemas.openxmlformats.org/officeDocument/2006/relationships/tags" Target="../tags/tag5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xml"/><Relationship Id="rId3" Type="http://schemas.openxmlformats.org/officeDocument/2006/relationships/image" Target="../media/image34.png"/><Relationship Id="rId2" Type="http://schemas.openxmlformats.org/officeDocument/2006/relationships/tags" Target="../tags/tag58.xml"/><Relationship Id="rId1" Type="http://schemas.openxmlformats.org/officeDocument/2006/relationships/tags" Target="../tags/tag57.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35.png"/><Relationship Id="rId2" Type="http://schemas.openxmlformats.org/officeDocument/2006/relationships/tags" Target="../tags/tag60.xml"/><Relationship Id="rId1" Type="http://schemas.openxmlformats.org/officeDocument/2006/relationships/tags" Target="../tags/tag59.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tags" Target="../tags/tag62.xml"/><Relationship Id="rId1" Type="http://schemas.openxmlformats.org/officeDocument/2006/relationships/tags" Target="../tags/tag61.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xml"/><Relationship Id="rId3" Type="http://schemas.openxmlformats.org/officeDocument/2006/relationships/image" Target="../media/image37.png"/><Relationship Id="rId2" Type="http://schemas.openxmlformats.org/officeDocument/2006/relationships/tags" Target="../tags/tag64.xml"/><Relationship Id="rId1" Type="http://schemas.openxmlformats.org/officeDocument/2006/relationships/tags" Target="../tags/tag63.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xml"/><Relationship Id="rId3" Type="http://schemas.openxmlformats.org/officeDocument/2006/relationships/image" Target="../media/image38.png"/><Relationship Id="rId2" Type="http://schemas.openxmlformats.org/officeDocument/2006/relationships/tags" Target="../tags/tag66.xml"/><Relationship Id="rId1" Type="http://schemas.openxmlformats.org/officeDocument/2006/relationships/tags" Target="../tags/tag65.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image" Target="../media/image39.png"/><Relationship Id="rId2" Type="http://schemas.openxmlformats.org/officeDocument/2006/relationships/tags" Target="../tags/tag68.xml"/><Relationship Id="rId1" Type="http://schemas.openxmlformats.org/officeDocument/2006/relationships/tags" Target="../tags/tag67.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xml"/><Relationship Id="rId3" Type="http://schemas.openxmlformats.org/officeDocument/2006/relationships/image" Target="../media/image40.png"/><Relationship Id="rId2" Type="http://schemas.openxmlformats.org/officeDocument/2006/relationships/tags" Target="../tags/tag70.xml"/><Relationship Id="rId1" Type="http://schemas.openxmlformats.org/officeDocument/2006/relationships/tags" Target="../tags/tag69.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image" Target="../media/image41.png"/><Relationship Id="rId2" Type="http://schemas.openxmlformats.org/officeDocument/2006/relationships/tags" Target="../tags/tag72.xml"/><Relationship Id="rId1" Type="http://schemas.openxmlformats.org/officeDocument/2006/relationships/tags" Target="../tags/tag71.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xml"/><Relationship Id="rId3" Type="http://schemas.openxmlformats.org/officeDocument/2006/relationships/image" Target="../media/image42.png"/><Relationship Id="rId2" Type="http://schemas.openxmlformats.org/officeDocument/2006/relationships/tags" Target="../tags/tag74.xml"/><Relationship Id="rId1" Type="http://schemas.openxmlformats.org/officeDocument/2006/relationships/tags" Target="../tags/tag73.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xml"/><Relationship Id="rId3" Type="http://schemas.openxmlformats.org/officeDocument/2006/relationships/image" Target="../media/image43.png"/><Relationship Id="rId2" Type="http://schemas.openxmlformats.org/officeDocument/2006/relationships/tags" Target="../tags/tag76.xml"/><Relationship Id="rId1" Type="http://schemas.openxmlformats.org/officeDocument/2006/relationships/tags" Target="../tags/tag7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xml"/><Relationship Id="rId3" Type="http://schemas.openxmlformats.org/officeDocument/2006/relationships/image" Target="../media/image44.png"/><Relationship Id="rId2" Type="http://schemas.openxmlformats.org/officeDocument/2006/relationships/tags" Target="../tags/tag78.xml"/><Relationship Id="rId1" Type="http://schemas.openxmlformats.org/officeDocument/2006/relationships/tags" Target="../tags/tag77.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xml"/><Relationship Id="rId3" Type="http://schemas.openxmlformats.org/officeDocument/2006/relationships/image" Target="../media/image45.png"/><Relationship Id="rId2" Type="http://schemas.openxmlformats.org/officeDocument/2006/relationships/tags" Target="../tags/tag80.xml"/><Relationship Id="rId1" Type="http://schemas.openxmlformats.org/officeDocument/2006/relationships/tags" Target="../tags/tag79.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xml"/><Relationship Id="rId3" Type="http://schemas.openxmlformats.org/officeDocument/2006/relationships/image" Target="../media/image46.png"/><Relationship Id="rId2" Type="http://schemas.openxmlformats.org/officeDocument/2006/relationships/tags" Target="../tags/tag82.xml"/><Relationship Id="rId1" Type="http://schemas.openxmlformats.org/officeDocument/2006/relationships/tags" Target="../tags/tag81.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1.xml"/><Relationship Id="rId3" Type="http://schemas.openxmlformats.org/officeDocument/2006/relationships/image" Target="../media/image47.png"/><Relationship Id="rId2" Type="http://schemas.openxmlformats.org/officeDocument/2006/relationships/tags" Target="../tags/tag84.xml"/><Relationship Id="rId1" Type="http://schemas.openxmlformats.org/officeDocument/2006/relationships/tags" Target="../tags/tag83.xm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1.xml"/><Relationship Id="rId4" Type="http://schemas.openxmlformats.org/officeDocument/2006/relationships/tags" Target="../tags/tag87.xml"/><Relationship Id="rId3" Type="http://schemas.openxmlformats.org/officeDocument/2006/relationships/image" Target="../media/image48.png"/><Relationship Id="rId2" Type="http://schemas.openxmlformats.org/officeDocument/2006/relationships/tags" Target="../tags/tag86.xml"/><Relationship Id="rId1" Type="http://schemas.openxmlformats.org/officeDocument/2006/relationships/tags" Target="../tags/tag85.xml"/></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xml"/><Relationship Id="rId3" Type="http://schemas.openxmlformats.org/officeDocument/2006/relationships/image" Target="../media/image49.png"/><Relationship Id="rId2" Type="http://schemas.openxmlformats.org/officeDocument/2006/relationships/tags" Target="../tags/tag89.xml"/><Relationship Id="rId1" Type="http://schemas.openxmlformats.org/officeDocument/2006/relationships/tags" Target="../tags/tag88.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xml"/><Relationship Id="rId3" Type="http://schemas.openxmlformats.org/officeDocument/2006/relationships/image" Target="../media/image50.png"/><Relationship Id="rId2" Type="http://schemas.openxmlformats.org/officeDocument/2006/relationships/tags" Target="../tags/tag91.xml"/><Relationship Id="rId1" Type="http://schemas.openxmlformats.org/officeDocument/2006/relationships/tags" Target="../tags/tag90.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xml"/><Relationship Id="rId3" Type="http://schemas.openxmlformats.org/officeDocument/2006/relationships/image" Target="../media/image51.png"/><Relationship Id="rId2" Type="http://schemas.openxmlformats.org/officeDocument/2006/relationships/tags" Target="../tags/tag93.xml"/><Relationship Id="rId1" Type="http://schemas.openxmlformats.org/officeDocument/2006/relationships/tags" Target="../tags/tag92.xml"/></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1.xml"/><Relationship Id="rId3" Type="http://schemas.openxmlformats.org/officeDocument/2006/relationships/image" Target="../media/image52.png"/><Relationship Id="rId2" Type="http://schemas.openxmlformats.org/officeDocument/2006/relationships/tags" Target="../tags/tag95.xml"/><Relationship Id="rId1" Type="http://schemas.openxmlformats.org/officeDocument/2006/relationships/tags" Target="../tags/tag94.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96.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png"/><Relationship Id="rId7" Type="http://schemas.openxmlformats.org/officeDocument/2006/relationships/tags" Target="../tags/tag10.xml"/><Relationship Id="rId6" Type="http://schemas.openxmlformats.org/officeDocument/2006/relationships/image" Target="../media/image6.png"/><Relationship Id="rId5" Type="http://schemas.openxmlformats.org/officeDocument/2006/relationships/tags" Target="../tags/tag9.xml"/><Relationship Id="rId4" Type="http://schemas.openxmlformats.org/officeDocument/2006/relationships/image" Target="../media/image5.png"/><Relationship Id="rId3" Type="http://schemas.openxmlformats.org/officeDocument/2006/relationships/tags" Target="../tags/tag8.xml"/><Relationship Id="rId2" Type="http://schemas.openxmlformats.org/officeDocument/2006/relationships/image" Target="../media/image4.png"/><Relationship Id="rId10" Type="http://schemas.openxmlformats.org/officeDocument/2006/relationships/notesSlide" Target="../notesSlides/notesSlide5.xml"/><Relationship Id="rId1" Type="http://schemas.openxmlformats.org/officeDocument/2006/relationships/tags" Target="../tags/tag7.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tags" Target="../tags/tag97.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tags" Target="../tags/tag98.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xml"/><Relationship Id="rId2" Type="http://schemas.openxmlformats.org/officeDocument/2006/relationships/image" Target="../media/image55.png"/><Relationship Id="rId1" Type="http://schemas.openxmlformats.org/officeDocument/2006/relationships/tags" Target="../tags/tag99.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xml"/><Relationship Id="rId2" Type="http://schemas.openxmlformats.org/officeDocument/2006/relationships/image" Target="../media/image56.png"/><Relationship Id="rId1" Type="http://schemas.openxmlformats.org/officeDocument/2006/relationships/tags" Target="../tags/tag100.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1.xml"/><Relationship Id="rId2" Type="http://schemas.openxmlformats.org/officeDocument/2006/relationships/image" Target="../media/image57.png"/><Relationship Id="rId1" Type="http://schemas.openxmlformats.org/officeDocument/2006/relationships/tags" Target="../tags/tag101.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1.xml"/><Relationship Id="rId2" Type="http://schemas.openxmlformats.org/officeDocument/2006/relationships/image" Target="../media/image58.png"/><Relationship Id="rId1" Type="http://schemas.openxmlformats.org/officeDocument/2006/relationships/tags" Target="../tags/tag102.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1.xml"/><Relationship Id="rId2" Type="http://schemas.openxmlformats.org/officeDocument/2006/relationships/image" Target="../media/image59.png"/><Relationship Id="rId1" Type="http://schemas.openxmlformats.org/officeDocument/2006/relationships/tags" Target="../tags/tag103.xml"/></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1.xml"/><Relationship Id="rId3" Type="http://schemas.openxmlformats.org/officeDocument/2006/relationships/image" Target="../media/image60.png"/><Relationship Id="rId2" Type="http://schemas.openxmlformats.org/officeDocument/2006/relationships/tags" Target="../tags/tag105.xml"/><Relationship Id="rId1" Type="http://schemas.openxmlformats.org/officeDocument/2006/relationships/tags" Target="../tags/tag104.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1.xml"/><Relationship Id="rId3" Type="http://schemas.openxmlformats.org/officeDocument/2006/relationships/image" Target="../media/image61.png"/><Relationship Id="rId2" Type="http://schemas.openxmlformats.org/officeDocument/2006/relationships/tags" Target="../tags/tag107.xml"/><Relationship Id="rId1" Type="http://schemas.openxmlformats.org/officeDocument/2006/relationships/tags" Target="../tags/tag106.xml"/></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1.xml"/><Relationship Id="rId3" Type="http://schemas.openxmlformats.org/officeDocument/2006/relationships/image" Target="../media/image62.png"/><Relationship Id="rId2" Type="http://schemas.openxmlformats.org/officeDocument/2006/relationships/tags" Target="../tags/tag109.xml"/><Relationship Id="rId1" Type="http://schemas.openxmlformats.org/officeDocument/2006/relationships/tags" Target="../tags/tag108.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tags" Target="../tags/tag13.xml"/><Relationship Id="rId4" Type="http://schemas.openxmlformats.org/officeDocument/2006/relationships/image" Target="../media/image9.png"/><Relationship Id="rId3" Type="http://schemas.openxmlformats.org/officeDocument/2006/relationships/tags" Target="../tags/tag12.xml"/><Relationship Id="rId2" Type="http://schemas.openxmlformats.org/officeDocument/2006/relationships/image" Target="../media/image8.png"/><Relationship Id="rId1" Type="http://schemas.openxmlformats.org/officeDocument/2006/relationships/tags" Target="../tags/tag11.xml"/></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1.xml"/><Relationship Id="rId3" Type="http://schemas.openxmlformats.org/officeDocument/2006/relationships/image" Target="../media/image63.png"/><Relationship Id="rId2" Type="http://schemas.openxmlformats.org/officeDocument/2006/relationships/tags" Target="../tags/tag111.xml"/><Relationship Id="rId1" Type="http://schemas.openxmlformats.org/officeDocument/2006/relationships/tags" Target="../tags/tag110.xml"/></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1.xml"/><Relationship Id="rId3" Type="http://schemas.openxmlformats.org/officeDocument/2006/relationships/image" Target="../media/image64.png"/><Relationship Id="rId2" Type="http://schemas.openxmlformats.org/officeDocument/2006/relationships/tags" Target="../tags/tag113.xml"/><Relationship Id="rId1" Type="http://schemas.openxmlformats.org/officeDocument/2006/relationships/tags" Target="../tags/tag112.xml"/></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1.xml"/><Relationship Id="rId3" Type="http://schemas.openxmlformats.org/officeDocument/2006/relationships/image" Target="../media/image65.png"/><Relationship Id="rId2" Type="http://schemas.openxmlformats.org/officeDocument/2006/relationships/tags" Target="../tags/tag115.xml"/><Relationship Id="rId1" Type="http://schemas.openxmlformats.org/officeDocument/2006/relationships/tags" Target="../tags/tag114.xm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1.xml"/><Relationship Id="rId3" Type="http://schemas.openxmlformats.org/officeDocument/2006/relationships/image" Target="../media/image66.png"/><Relationship Id="rId2" Type="http://schemas.openxmlformats.org/officeDocument/2006/relationships/tags" Target="../tags/tag117.xml"/><Relationship Id="rId1" Type="http://schemas.openxmlformats.org/officeDocument/2006/relationships/tags" Target="../tags/tag116.xml"/></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1.xml"/><Relationship Id="rId3" Type="http://schemas.openxmlformats.org/officeDocument/2006/relationships/image" Target="../media/image67.png"/><Relationship Id="rId2" Type="http://schemas.openxmlformats.org/officeDocument/2006/relationships/tags" Target="../tags/tag119.xml"/><Relationship Id="rId1" Type="http://schemas.openxmlformats.org/officeDocument/2006/relationships/tags" Target="../tags/tag118.xm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1.xml"/><Relationship Id="rId3" Type="http://schemas.openxmlformats.org/officeDocument/2006/relationships/image" Target="../media/image68.png"/><Relationship Id="rId2" Type="http://schemas.openxmlformats.org/officeDocument/2006/relationships/tags" Target="../tags/tag121.xml"/><Relationship Id="rId1" Type="http://schemas.openxmlformats.org/officeDocument/2006/relationships/tags" Target="../tags/tag120.xml"/></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slideLayout" Target="../slideLayouts/slideLayout1.xml"/><Relationship Id="rId3" Type="http://schemas.openxmlformats.org/officeDocument/2006/relationships/image" Target="../media/image69.png"/><Relationship Id="rId2" Type="http://schemas.openxmlformats.org/officeDocument/2006/relationships/tags" Target="../tags/tag123.xml"/><Relationship Id="rId1" Type="http://schemas.openxmlformats.org/officeDocument/2006/relationships/tags" Target="../tags/tag122.xml"/></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1.xml"/><Relationship Id="rId3" Type="http://schemas.openxmlformats.org/officeDocument/2006/relationships/image" Target="../media/image70.png"/><Relationship Id="rId2" Type="http://schemas.openxmlformats.org/officeDocument/2006/relationships/tags" Target="../tags/tag125.xml"/><Relationship Id="rId1" Type="http://schemas.openxmlformats.org/officeDocument/2006/relationships/tags" Target="../tags/tag124.xml"/></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slideLayout" Target="../slideLayouts/slideLayout1.xml"/><Relationship Id="rId3" Type="http://schemas.openxmlformats.org/officeDocument/2006/relationships/image" Target="../media/image71.png"/><Relationship Id="rId2" Type="http://schemas.openxmlformats.org/officeDocument/2006/relationships/tags" Target="../tags/tag127.xml"/><Relationship Id="rId1" Type="http://schemas.openxmlformats.org/officeDocument/2006/relationships/tags" Target="../tags/tag126.xml"/></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slideLayout" Target="../slideLayouts/slideLayout1.xml"/><Relationship Id="rId3" Type="http://schemas.openxmlformats.org/officeDocument/2006/relationships/image" Target="../media/image72.png"/><Relationship Id="rId2" Type="http://schemas.openxmlformats.org/officeDocument/2006/relationships/tags" Target="../tags/tag129.xml"/><Relationship Id="rId1" Type="http://schemas.openxmlformats.org/officeDocument/2006/relationships/tags" Target="../tags/tag128.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tags" Target="../tags/tag14.xml"/></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slideLayout" Target="../slideLayouts/slideLayout1.xml"/><Relationship Id="rId3" Type="http://schemas.openxmlformats.org/officeDocument/2006/relationships/image" Target="../media/image73.png"/><Relationship Id="rId2" Type="http://schemas.openxmlformats.org/officeDocument/2006/relationships/tags" Target="../tags/tag131.xml"/><Relationship Id="rId1" Type="http://schemas.openxmlformats.org/officeDocument/2006/relationships/tags" Target="../tags/tag130.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tags" Target="../tags/tag15.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3"/>
            <p:custDataLst>
              <p:tags r:id="rId1"/>
            </p:custDataLst>
          </p:nvPr>
        </p:nvPicPr>
        <p:blipFill>
          <a:blip r:embed="rId2">
            <a:extLst>
              <a:ext uri="{28A0092B-C50C-407E-A947-70E740481C1C}">
                <a14:useLocalDpi xmlns:a14="http://schemas.microsoft.com/office/drawing/2010/main" val="0"/>
              </a:ext>
            </a:extLst>
          </a:blip>
          <a:srcRect/>
          <a:stretch>
            <a:fillRect/>
          </a:stretch>
        </p:blipFill>
        <p:spPr/>
      </p:pic>
      <p:pic>
        <p:nvPicPr>
          <p:cNvPr id="12" name="图片 11"/>
          <p:cNvPicPr>
            <a:picLocks noChangeAspect="1"/>
          </p:cNvPicPr>
          <p:nvPr>
            <p:custDataLst>
              <p:tags r:id="rId3"/>
            </p:custDataLst>
          </p:nvPr>
        </p:nvPicPr>
        <p:blipFill>
          <a:blip r:embed="rId2">
            <a:extLst>
              <a:ext uri="{28A0092B-C50C-407E-A947-70E740481C1C}">
                <a14:useLocalDpi xmlns:a14="http://schemas.microsoft.com/office/drawing/2010/main" val="0"/>
              </a:ext>
            </a:extLst>
          </a:blip>
          <a:srcRect r="42409" b="30651"/>
          <a:stretch>
            <a:fillRect/>
          </a:stretch>
        </p:blipFill>
        <p:spPr>
          <a:xfrm flipH="1" flipV="1">
            <a:off x="0" y="0"/>
            <a:ext cx="5351551" cy="3624838"/>
          </a:xfrm>
          <a:custGeom>
            <a:avLst/>
            <a:gdLst>
              <a:gd name="connsiteX0" fmla="*/ 5351551 w 5351551"/>
              <a:gd name="connsiteY0" fmla="*/ 0 h 3624838"/>
              <a:gd name="connsiteX1" fmla="*/ 0 w 5351551"/>
              <a:gd name="connsiteY1" fmla="*/ 0 h 3624838"/>
              <a:gd name="connsiteX2" fmla="*/ 0 w 5351551"/>
              <a:gd name="connsiteY2" fmla="*/ 3624838 h 3624838"/>
              <a:gd name="connsiteX3" fmla="*/ 5351551 w 5351551"/>
              <a:gd name="connsiteY3" fmla="*/ 3624838 h 3624838"/>
              <a:gd name="connsiteX4" fmla="*/ 5351551 w 5351551"/>
              <a:gd name="connsiteY4" fmla="*/ 2216861 h 3624838"/>
              <a:gd name="connsiteX5" fmla="*/ 5265424 w 5351551"/>
              <a:gd name="connsiteY5" fmla="*/ 2183558 h 3624838"/>
              <a:gd name="connsiteX6" fmla="*/ 4977232 w 5351551"/>
              <a:gd name="connsiteY6" fmla="*/ 2026901 h 3624838"/>
              <a:gd name="connsiteX7" fmla="*/ 4965617 w 5351551"/>
              <a:gd name="connsiteY7" fmla="*/ 1829438 h 3624838"/>
              <a:gd name="connsiteX8" fmla="*/ 5093387 w 5351551"/>
              <a:gd name="connsiteY8" fmla="*/ 1753937 h 3624838"/>
              <a:gd name="connsiteX9" fmla="*/ 5301734 w 5351551"/>
              <a:gd name="connsiteY9" fmla="*/ 1660373 h 3624838"/>
              <a:gd name="connsiteX10" fmla="*/ 5351551 w 5351551"/>
              <a:gd name="connsiteY10" fmla="*/ 1645785 h 362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1551" h="3624838">
                <a:moveTo>
                  <a:pt x="5351551" y="0"/>
                </a:moveTo>
                <a:lnTo>
                  <a:pt x="0" y="0"/>
                </a:lnTo>
                <a:lnTo>
                  <a:pt x="0" y="3624838"/>
                </a:lnTo>
                <a:lnTo>
                  <a:pt x="5351551" y="3624838"/>
                </a:lnTo>
                <a:lnTo>
                  <a:pt x="5351551" y="2216861"/>
                </a:lnTo>
                <a:lnTo>
                  <a:pt x="5265424" y="2183558"/>
                </a:lnTo>
                <a:cubicBezTo>
                  <a:pt x="5149491" y="2133482"/>
                  <a:pt x="5025691" y="2066103"/>
                  <a:pt x="4977232" y="2026901"/>
                </a:cubicBezTo>
                <a:cubicBezTo>
                  <a:pt x="4891084" y="1957208"/>
                  <a:pt x="4946257" y="1874932"/>
                  <a:pt x="4965617" y="1829438"/>
                </a:cubicBezTo>
                <a:cubicBezTo>
                  <a:pt x="4984976" y="1783944"/>
                  <a:pt x="5020790" y="1785880"/>
                  <a:pt x="5093387" y="1753937"/>
                </a:cubicBezTo>
                <a:cubicBezTo>
                  <a:pt x="5141029" y="1732975"/>
                  <a:pt x="5227439" y="1687835"/>
                  <a:pt x="5301734" y="1660373"/>
                </a:cubicBezTo>
                <a:lnTo>
                  <a:pt x="5351551" y="1645785"/>
                </a:lnTo>
                <a:close/>
              </a:path>
            </a:pathLst>
          </a:custGeom>
        </p:spPr>
      </p:pic>
      <p:sp>
        <p:nvSpPr>
          <p:cNvPr id="4" name="文本框 3"/>
          <p:cNvSpPr txBox="1"/>
          <p:nvPr>
            <p:custDataLst>
              <p:tags r:id="rId4"/>
            </p:custDataLst>
          </p:nvPr>
        </p:nvSpPr>
        <p:spPr>
          <a:xfrm>
            <a:off x="995572" y="4748184"/>
            <a:ext cx="2326395" cy="256545"/>
          </a:xfrm>
          <a:prstGeom prst="rect">
            <a:avLst/>
          </a:prstGeom>
          <a:noFill/>
        </p:spPr>
        <p:txBody>
          <a:bodyPr wrap="square" rtlCol="0">
            <a:spAutoFit/>
          </a:bodyPr>
          <a:lstStyle/>
          <a:p>
            <a:pPr algn="ctr" defTabSz="913765" eaLnBrk="0" fontAlgn="base" hangingPunct="0">
              <a:spcBef>
                <a:spcPct val="0"/>
              </a:spcBef>
              <a:spcAft>
                <a:spcPct val="0"/>
              </a:spcAft>
            </a:pPr>
            <a:r>
              <a:rPr lang="en-US" altLang="zh-CN" sz="1065" spc="400" dirty="0">
                <a:solidFill>
                  <a:srgbClr val="2C367E"/>
                </a:solidFill>
                <a:latin typeface="Arial" panose="020B0604020202020204" pitchFamily="34" charset="0"/>
                <a:ea typeface="汉仪雅酷黑 55W" panose="020B0504020202020204" pitchFamily="34" charset="-122"/>
                <a:cs typeface="+mn-ea"/>
                <a:sym typeface="Arial" panose="020B0604020202020204" pitchFamily="34" charset="0"/>
              </a:rPr>
              <a:t>Let’s Start</a:t>
            </a:r>
            <a:endParaRPr lang="en-US" altLang="zh-CN" sz="1065" spc="400" dirty="0">
              <a:solidFill>
                <a:srgbClr val="2C367E"/>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5" name="圆角矩形 4"/>
          <p:cNvSpPr/>
          <p:nvPr>
            <p:custDataLst>
              <p:tags r:id="rId5"/>
            </p:custDataLst>
          </p:nvPr>
        </p:nvSpPr>
        <p:spPr>
          <a:xfrm>
            <a:off x="863600" y="4594714"/>
            <a:ext cx="2590339" cy="551712"/>
          </a:xfrm>
          <a:prstGeom prst="roundRect">
            <a:avLst>
              <a:gd name="adj" fmla="val 50000"/>
            </a:avLst>
          </a:prstGeom>
          <a:noFill/>
          <a:ln w="6350" cap="flat" cmpd="sng" algn="ctr">
            <a:solidFill>
              <a:srgbClr val="44457B"/>
            </a:solidFill>
            <a:prstDash val="solid"/>
            <a:miter lim="800000"/>
          </a:ln>
          <a:effectLst/>
        </p:spPr>
        <p:txBody>
          <a:bodyPr rtlCol="0" anchor="ctr"/>
          <a:lstStyle/>
          <a:p>
            <a:pPr algn="ctr" defTabSz="913765" eaLnBrk="0" fontAlgn="base" hangingPunct="0">
              <a:spcBef>
                <a:spcPct val="0"/>
              </a:spcBef>
              <a:spcAft>
                <a:spcPct val="0"/>
              </a:spcAft>
              <a:defRPr/>
            </a:pPr>
            <a:endParaRPr lang="zh-CN" altLang="en-US" sz="2400" kern="0" dirty="0">
              <a:solidFill>
                <a:srgbClr val="2C367E"/>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6" name="矩形 5"/>
          <p:cNvSpPr/>
          <p:nvPr>
            <p:custDataLst>
              <p:tags r:id="rId6"/>
            </p:custDataLst>
          </p:nvPr>
        </p:nvSpPr>
        <p:spPr>
          <a:xfrm flipV="1">
            <a:off x="1744051" y="5112078"/>
            <a:ext cx="829437" cy="60959"/>
          </a:xfrm>
          <a:prstGeom prst="rect">
            <a:avLst/>
          </a:prstGeom>
          <a:solidFill>
            <a:srgbClr val="44457B"/>
          </a:solidFill>
          <a:ln w="12700" cap="flat" cmpd="sng" algn="ctr">
            <a:noFill/>
            <a:prstDash val="solid"/>
            <a:miter lim="800000"/>
          </a:ln>
          <a:effectLst/>
        </p:spPr>
        <p:txBody>
          <a:bodyPr rtlCol="0" anchor="ctr"/>
          <a:lstStyle/>
          <a:p>
            <a:pPr algn="ctr" defTabSz="913765" eaLnBrk="0" fontAlgn="base" hangingPunct="0">
              <a:spcBef>
                <a:spcPct val="0"/>
              </a:spcBef>
              <a:spcAft>
                <a:spcPct val="0"/>
              </a:spcAft>
              <a:defRPr/>
            </a:pPr>
            <a:endParaRPr lang="zh-CN" altLang="en-US" sz="2400" kern="0" dirty="0">
              <a:solidFill>
                <a:srgbClr val="2C367E"/>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7" name="矩形 259"/>
          <p:cNvSpPr>
            <a:spLocks noChangeArrowheads="1"/>
          </p:cNvSpPr>
          <p:nvPr>
            <p:custDataLst>
              <p:tags r:id="rId7"/>
            </p:custDataLst>
          </p:nvPr>
        </p:nvSpPr>
        <p:spPr bwMode="auto">
          <a:xfrm>
            <a:off x="865967" y="2708439"/>
            <a:ext cx="4758560" cy="3689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defTabSz="913765">
              <a:spcBef>
                <a:spcPct val="20000"/>
              </a:spcBef>
            </a:pPr>
            <a:r>
              <a:rPr lang="zh-CN" altLang="en-US" sz="2400" b="1" cap="all" dirty="0">
                <a:solidFill>
                  <a:srgbClr val="44457B"/>
                </a:solidFill>
                <a:effectLst>
                  <a:outerShdw dist="63500" dir="3000000" algn="t" rotWithShape="0">
                    <a:prstClr val="black">
                      <a:alpha val="13000"/>
                    </a:prstClr>
                  </a:outerShdw>
                </a:effectLst>
                <a:latin typeface="Arial" panose="020B0604020202020204" pitchFamily="34" charset="0"/>
                <a:ea typeface="汉仪雅酷黑 55W" panose="020B0504020202020204" pitchFamily="34" charset="-122"/>
                <a:cs typeface="+mn-ea"/>
                <a:sym typeface="Arial" panose="020B0604020202020204" pitchFamily="34" charset="0"/>
              </a:rPr>
              <a:t>Data analysis report</a:t>
            </a:r>
            <a:endParaRPr lang="zh-CN" altLang="en-US" sz="2400" b="1" cap="all" dirty="0">
              <a:solidFill>
                <a:srgbClr val="44457B"/>
              </a:solidFill>
              <a:effectLst>
                <a:outerShdw dist="63500" dir="3000000" algn="t" rotWithShape="0">
                  <a:prstClr val="black">
                    <a:alpha val="13000"/>
                  </a:prstClr>
                </a:outerShdw>
              </a:effectLst>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950595" y="3171825"/>
            <a:ext cx="6096000" cy="368300"/>
          </a:xfrm>
          <a:prstGeom prst="rect">
            <a:avLst/>
          </a:prstGeom>
          <a:noFill/>
        </p:spPr>
        <p:txBody>
          <a:bodyPr wrap="square" rtlCol="0" anchor="t">
            <a:spAutoFit/>
          </a:bodyPr>
          <a:p>
            <a:r>
              <a:rPr lang="zh-CN" altLang="en-US"/>
              <a:t>Jiyang Chen(A20490982)</a:t>
            </a:r>
            <a:endParaRPr lang="zh-CN" altLang="en-US"/>
          </a:p>
        </p:txBody>
      </p:sp>
      <p:sp>
        <p:nvSpPr>
          <p:cNvPr id="8" name="文本框 7"/>
          <p:cNvSpPr txBox="1"/>
          <p:nvPr/>
        </p:nvSpPr>
        <p:spPr>
          <a:xfrm>
            <a:off x="998220" y="3707130"/>
            <a:ext cx="5080000" cy="368300"/>
          </a:xfrm>
          <a:prstGeom prst="rect">
            <a:avLst/>
          </a:prstGeom>
          <a:noFill/>
          <a:ln w="9525">
            <a:noFill/>
          </a:ln>
        </p:spPr>
        <p:txBody>
          <a:bodyPr>
            <a:spAutoFit/>
          </a:bodyPr>
          <a:p>
            <a:pPr>
              <a:buClrTx/>
              <a:buSzTx/>
              <a:buFontTx/>
            </a:pPr>
            <a:r>
              <a:rPr lang="zh-CN" altLang="en-US" b="0"/>
              <a:t>Yang Li(A20478590)</a:t>
            </a:r>
            <a:endParaRPr lang="zh-CN" altLang="en-US" b="0"/>
          </a:p>
        </p:txBody>
      </p:sp>
      <p:sp>
        <p:nvSpPr>
          <p:cNvPr id="9" name="文本框 8"/>
          <p:cNvSpPr txBox="1"/>
          <p:nvPr/>
        </p:nvSpPr>
        <p:spPr>
          <a:xfrm>
            <a:off x="1039495" y="4211955"/>
            <a:ext cx="5080000" cy="368300"/>
          </a:xfrm>
          <a:prstGeom prst="rect">
            <a:avLst/>
          </a:prstGeom>
          <a:noFill/>
          <a:ln w="9525">
            <a:noFill/>
          </a:ln>
        </p:spPr>
        <p:txBody>
          <a:bodyPr>
            <a:spAutoFit/>
          </a:bodyPr>
          <a:p>
            <a:pPr algn="l">
              <a:buClrTx/>
              <a:buSzTx/>
              <a:buFontTx/>
            </a:pPr>
            <a:r>
              <a:rPr lang="zh-CN" altLang="en-US" b="0"/>
              <a:t>Mingyuan Wang(A20501460)</a:t>
            </a:r>
            <a:endParaRPr lang="zh-CN" altLang="en-US" b="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9925" y="1040130"/>
            <a:ext cx="6875145" cy="645160"/>
          </a:xfrm>
          <a:prstGeom prst="rect">
            <a:avLst/>
          </a:prstGeom>
          <a:noFill/>
        </p:spPr>
        <p:txBody>
          <a:bodyPr wrap="square" rtlCol="0" anchor="t">
            <a:spAutoFit/>
          </a:bodyPr>
          <a:p>
            <a:r>
              <a:rPr lang="en-US">
                <a:latin typeface="Calibri" panose="020F0502020204030204" pitchFamily="34" charset="0"/>
                <a:ea typeface="宋体" panose="02010600030101010101" pitchFamily="2" charset="-122"/>
                <a:sym typeface="+mn-ea"/>
              </a:rPr>
              <a:t>Checking for data with a null ID,</a:t>
            </a:r>
            <a:r>
              <a:rPr lang="zh-CN" altLang="en-US"/>
              <a:t>fixes data with empty ID, fix</a:t>
            </a:r>
            <a:r>
              <a:rPr lang="en-US" altLang="zh-CN"/>
              <a:t> </a:t>
            </a:r>
            <a:r>
              <a:rPr lang="zh-CN" altLang="en-US"/>
              <a:t>ID to the maximum ID value plus 1.</a:t>
            </a:r>
            <a:endParaRPr lang="zh-CN" altLang="en-US"/>
          </a:p>
        </p:txBody>
      </p:sp>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3" name="图片 -2147482555"/>
          <p:cNvPicPr>
            <a:picLocks noChangeAspect="1"/>
          </p:cNvPicPr>
          <p:nvPr>
            <p:custDataLst>
              <p:tags r:id="rId2"/>
            </p:custDataLst>
          </p:nvPr>
        </p:nvPicPr>
        <p:blipFill>
          <a:blip r:embed="rId3"/>
          <a:stretch>
            <a:fillRect/>
          </a:stretch>
        </p:blipFill>
        <p:spPr>
          <a:xfrm>
            <a:off x="2858770" y="2168525"/>
            <a:ext cx="7430770" cy="407162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044700" y="673100"/>
            <a:ext cx="8348980" cy="1510665"/>
          </a:xfrm>
          <a:prstGeom prst="rect">
            <a:avLst/>
          </a:prstGeom>
          <a:noFill/>
        </p:spPr>
        <p:txBody>
          <a:bodyPr wrap="square" rtlCol="0" anchor="t">
            <a:noAutofit/>
          </a:bodyPr>
          <a:p>
            <a:r>
              <a:rPr lang="en-US">
                <a:latin typeface="Calibri" panose="020F0502020204030204" pitchFamily="34" charset="0"/>
                <a:ea typeface="宋体" panose="02010600030101010101" pitchFamily="2" charset="-122"/>
              </a:rPr>
              <a:t>Now start fixing the e0 constraint data: the program uses "Update Equivalent Right Side" to fix the violation, using the frequency of each class this strategy: select the value with the highest number of occurrences in each of the right hand side attributes of the equivalence class, and select the value with the highest number of occurrences of Addresses under the Building_ID category Update</a:t>
            </a:r>
            <a:endParaRPr lang="en-US">
              <a:latin typeface="Calibri" panose="020F0502020204030204" pitchFamily="34" charset="0"/>
              <a:ea typeface="宋体" panose="02010600030101010101" pitchFamily="2" charset="-122"/>
            </a:endParaRPr>
          </a:p>
        </p:txBody>
      </p:sp>
      <p:pic>
        <p:nvPicPr>
          <p:cNvPr id="3" name="图片 -2147482554"/>
          <p:cNvPicPr>
            <a:picLocks noChangeAspect="1"/>
          </p:cNvPicPr>
          <p:nvPr>
            <p:custDataLst>
              <p:tags r:id="rId2"/>
            </p:custDataLst>
          </p:nvPr>
        </p:nvPicPr>
        <p:blipFill>
          <a:blip r:embed="rId3"/>
          <a:stretch>
            <a:fillRect/>
          </a:stretch>
        </p:blipFill>
        <p:spPr>
          <a:xfrm>
            <a:off x="2698115" y="2183765"/>
            <a:ext cx="6795770" cy="440753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774315" y="865505"/>
            <a:ext cx="7493000" cy="368300"/>
          </a:xfrm>
          <a:prstGeom prst="rect">
            <a:avLst/>
          </a:prstGeom>
          <a:noFill/>
        </p:spPr>
        <p:txBody>
          <a:bodyPr wrap="square" rtlCol="0" anchor="t">
            <a:spAutoFit/>
          </a:bodyPr>
          <a:p>
            <a:r>
              <a:rPr lang="en-US">
                <a:latin typeface="Calibri" panose="020F0502020204030204" pitchFamily="34" charset="0"/>
                <a:ea typeface="宋体" panose="02010600030101010101" pitchFamily="2" charset="-122"/>
              </a:rPr>
              <a:t>Checking after fixing,The e0 constraint data has been successfully fixed:</a:t>
            </a:r>
            <a:endParaRPr lang="en-US">
              <a:latin typeface="Calibri" panose="020F0502020204030204" pitchFamily="34" charset="0"/>
              <a:ea typeface="宋体" panose="02010600030101010101" pitchFamily="2" charset="-122"/>
            </a:endParaRPr>
          </a:p>
        </p:txBody>
      </p:sp>
      <p:pic>
        <p:nvPicPr>
          <p:cNvPr id="3" name="图片 -2147482553"/>
          <p:cNvPicPr>
            <a:picLocks noChangeAspect="1"/>
          </p:cNvPicPr>
          <p:nvPr>
            <p:custDataLst>
              <p:tags r:id="rId2"/>
            </p:custDataLst>
          </p:nvPr>
        </p:nvPicPr>
        <p:blipFill>
          <a:blip r:embed="rId3"/>
          <a:stretch>
            <a:fillRect/>
          </a:stretch>
        </p:blipFill>
        <p:spPr>
          <a:xfrm>
            <a:off x="2921000" y="1442720"/>
            <a:ext cx="8826500" cy="439610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848485" y="678180"/>
            <a:ext cx="9477375" cy="932180"/>
          </a:xfrm>
          <a:prstGeom prst="rect">
            <a:avLst/>
          </a:prstGeom>
          <a:noFill/>
        </p:spPr>
        <p:txBody>
          <a:bodyPr wrap="square" rtlCol="0" anchor="t">
            <a:noAutofit/>
          </a:bodyPr>
          <a:p>
            <a:r>
              <a:rPr lang="zh-CN" altLang="en-US">
                <a:sym typeface="+mn-ea"/>
              </a:rPr>
              <a:t>Export the </a:t>
            </a:r>
            <a:r>
              <a:rPr lang="en-US" altLang="zh-CN">
                <a:sym typeface="+mn-ea"/>
              </a:rPr>
              <a:t>fixed</a:t>
            </a:r>
            <a:r>
              <a:rPr lang="zh-CN" altLang="en-US">
                <a:sym typeface="+mn-ea"/>
              </a:rPr>
              <a:t> data and import the exported data into openRefine:</a:t>
            </a:r>
            <a:endParaRPr lang="zh-CN" altLang="en-US"/>
          </a:p>
          <a:p>
            <a:r>
              <a:rPr lang="zh-CN" altLang="en-US"/>
              <a:t>View Number facet under Building_ID column</a:t>
            </a:r>
            <a:r>
              <a:rPr lang="en-US" altLang="zh-CN"/>
              <a:t>,Check for non-numeric,You can see that there are no non-numeric:</a:t>
            </a:r>
            <a:endParaRPr lang="en-US" altLang="zh-CN"/>
          </a:p>
        </p:txBody>
      </p:sp>
      <p:pic>
        <p:nvPicPr>
          <p:cNvPr id="3" name="图片 -2147482621"/>
          <p:cNvPicPr>
            <a:picLocks noChangeAspect="1"/>
          </p:cNvPicPr>
          <p:nvPr>
            <p:custDataLst>
              <p:tags r:id="rId2"/>
            </p:custDataLst>
          </p:nvPr>
        </p:nvPicPr>
        <p:blipFill>
          <a:blip r:embed="rId3"/>
          <a:stretch>
            <a:fillRect/>
          </a:stretch>
        </p:blipFill>
        <p:spPr>
          <a:xfrm>
            <a:off x="1926590" y="1702435"/>
            <a:ext cx="8965565" cy="444373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038985" y="726440"/>
            <a:ext cx="7969250" cy="922020"/>
          </a:xfrm>
          <a:prstGeom prst="rect">
            <a:avLst/>
          </a:prstGeom>
          <a:noFill/>
        </p:spPr>
        <p:txBody>
          <a:bodyPr wrap="square" rtlCol="0" anchor="t">
            <a:spAutoFit/>
          </a:bodyPr>
          <a:p>
            <a:r>
              <a:rPr lang="en-US">
                <a:latin typeface="Calibri" panose="020F0502020204030204" pitchFamily="34" charset="0"/>
                <a:ea typeface="宋体" panose="02010600030101010101" pitchFamily="2" charset="-122"/>
              </a:rPr>
              <a:t>Convert all values under the Build_ID column to numeric types: use Commons transforms To Number,You can see that all are converted to numeric types with no null or other values</a:t>
            </a:r>
            <a:endParaRPr lang="en-US">
              <a:latin typeface="Calibri" panose="020F0502020204030204" pitchFamily="34" charset="0"/>
              <a:ea typeface="宋体" panose="02010600030101010101" pitchFamily="2" charset="-122"/>
            </a:endParaRPr>
          </a:p>
        </p:txBody>
      </p:sp>
      <p:pic>
        <p:nvPicPr>
          <p:cNvPr id="3" name="图片 -2147482620"/>
          <p:cNvPicPr>
            <a:picLocks noChangeAspect="1"/>
          </p:cNvPicPr>
          <p:nvPr>
            <p:custDataLst>
              <p:tags r:id="rId2"/>
            </p:custDataLst>
          </p:nvPr>
        </p:nvPicPr>
        <p:blipFill>
          <a:blip r:embed="rId3"/>
          <a:stretch>
            <a:fillRect/>
          </a:stretch>
        </p:blipFill>
        <p:spPr>
          <a:xfrm>
            <a:off x="2038985" y="1843405"/>
            <a:ext cx="8488045" cy="429069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618"/>
          <p:cNvPicPr>
            <a:picLocks noChangeAspect="1"/>
          </p:cNvPicPr>
          <p:nvPr>
            <p:custDataLst>
              <p:tags r:id="rId2"/>
            </p:custDataLst>
          </p:nvPr>
        </p:nvPicPr>
        <p:blipFill>
          <a:blip r:embed="rId3"/>
          <a:stretch>
            <a:fillRect/>
          </a:stretch>
        </p:blipFill>
        <p:spPr>
          <a:xfrm>
            <a:off x="1577975" y="1377315"/>
            <a:ext cx="9236075" cy="4790440"/>
          </a:xfrm>
          <a:prstGeom prst="rect">
            <a:avLst/>
          </a:prstGeom>
          <a:noFill/>
          <a:ln w="9525">
            <a:noFill/>
          </a:ln>
        </p:spPr>
      </p:pic>
      <p:sp>
        <p:nvSpPr>
          <p:cNvPr id="3" name="文本框 2"/>
          <p:cNvSpPr txBox="1"/>
          <p:nvPr/>
        </p:nvSpPr>
        <p:spPr>
          <a:xfrm>
            <a:off x="1577975" y="777875"/>
            <a:ext cx="6096000" cy="645160"/>
          </a:xfrm>
          <a:prstGeom prst="rect">
            <a:avLst/>
          </a:prstGeom>
          <a:noFill/>
        </p:spPr>
        <p:txBody>
          <a:bodyPr wrap="square" rtlCol="0" anchor="t">
            <a:spAutoFit/>
          </a:bodyPr>
          <a:p>
            <a:pPr algn="l">
              <a:buClrTx/>
              <a:buSzTx/>
              <a:buFontTx/>
            </a:pPr>
            <a:r>
              <a:rPr lang="en-US">
                <a:latin typeface="Calibri" panose="020F0502020204030204" pitchFamily="34" charset="0"/>
                <a:ea typeface="宋体" panose="02010600030101010101" pitchFamily="2" charset="-122"/>
                <a:sym typeface="+mn-ea"/>
              </a:rPr>
              <a:t>Permanently sort the Build_ID column by number,</a:t>
            </a:r>
            <a:endParaRPr lang="en-US">
              <a:latin typeface="Calibri" panose="020F0502020204030204" pitchFamily="34" charset="0"/>
              <a:ea typeface="宋体" panose="02010600030101010101" pitchFamily="2" charset="-122"/>
            </a:endParaRPr>
          </a:p>
          <a:p>
            <a:pPr algn="l">
              <a:buClrTx/>
              <a:buSzTx/>
              <a:buFontTx/>
            </a:pPr>
            <a:r>
              <a:rPr lang="en-US">
                <a:latin typeface="Calibri" panose="020F0502020204030204" pitchFamily="34" charset="0"/>
                <a:ea typeface="宋体" panose="02010600030101010101" pitchFamily="2" charset="-122"/>
              </a:rPr>
              <a:t>Data after permanent sorting</a:t>
            </a:r>
            <a:endParaRPr lang="en-US">
              <a:latin typeface="Calibri" panose="020F0502020204030204" pitchFamily="34" charset="0"/>
              <a:ea typeface="宋体" panose="02010600030101010101" pitchFamily="2" charset="-122"/>
            </a:endParaRPr>
          </a:p>
        </p:txBody>
      </p:sp>
    </p:spTree>
  </p:cSld>
  <p:clrMapOvr>
    <a:masterClrMapping/>
  </p:clrMapOvr>
  <p:transition spd="slow">
    <p:cover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500630" y="895350"/>
            <a:ext cx="7058025" cy="645160"/>
          </a:xfrm>
          <a:prstGeom prst="rect">
            <a:avLst/>
          </a:prstGeom>
          <a:noFill/>
        </p:spPr>
        <p:txBody>
          <a:bodyPr wrap="square" rtlCol="0" anchor="t">
            <a:spAutoFit/>
          </a:bodyPr>
          <a:p>
            <a:r>
              <a:rPr lang="zh-CN" altLang="en-US"/>
              <a:t>Build_ID column values are checked for duplicates adjacent to each other using Blank down</a:t>
            </a:r>
            <a:endParaRPr lang="zh-CN" altLang="en-US"/>
          </a:p>
        </p:txBody>
      </p:sp>
      <p:pic>
        <p:nvPicPr>
          <p:cNvPr id="3" name="图片 -2147482617"/>
          <p:cNvPicPr>
            <a:picLocks noChangeAspect="1"/>
          </p:cNvPicPr>
          <p:nvPr>
            <p:custDataLst>
              <p:tags r:id="rId2"/>
            </p:custDataLst>
          </p:nvPr>
        </p:nvPicPr>
        <p:blipFill>
          <a:blip r:embed="rId3"/>
          <a:stretch>
            <a:fillRect/>
          </a:stretch>
        </p:blipFill>
        <p:spPr>
          <a:xfrm>
            <a:off x="2750820" y="1852930"/>
            <a:ext cx="7771130" cy="450024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312035" y="762000"/>
            <a:ext cx="6096000" cy="922020"/>
          </a:xfrm>
          <a:prstGeom prst="rect">
            <a:avLst/>
          </a:prstGeom>
          <a:noFill/>
        </p:spPr>
        <p:txBody>
          <a:bodyPr wrap="square" rtlCol="0" anchor="t">
            <a:spAutoFit/>
          </a:bodyPr>
          <a:p>
            <a:r>
              <a:rPr lang="zh-CN" altLang="en-US"/>
              <a:t>To detect if a Build_ID column value has a null character, use Facet by blank</a:t>
            </a:r>
            <a:r>
              <a:rPr lang="en-US" altLang="zh-CN"/>
              <a:t>,and </a:t>
            </a:r>
            <a:r>
              <a:rPr lang="zh-CN" altLang="en-US">
                <a:sym typeface="+mn-ea"/>
              </a:rPr>
              <a:t>delete the empty Build_ID.</a:t>
            </a:r>
            <a:endParaRPr lang="zh-CN" altLang="en-US"/>
          </a:p>
          <a:p>
            <a:endParaRPr lang="en-US" altLang="zh-CN"/>
          </a:p>
        </p:txBody>
      </p:sp>
      <p:pic>
        <p:nvPicPr>
          <p:cNvPr id="3" name="图片 -2147482616"/>
          <p:cNvPicPr>
            <a:picLocks noChangeAspect="1"/>
          </p:cNvPicPr>
          <p:nvPr>
            <p:custDataLst>
              <p:tags r:id="rId2"/>
            </p:custDataLst>
          </p:nvPr>
        </p:nvPicPr>
        <p:blipFill>
          <a:blip r:embed="rId3"/>
          <a:stretch>
            <a:fillRect/>
          </a:stretch>
        </p:blipFill>
        <p:spPr>
          <a:xfrm>
            <a:off x="2249805" y="1644015"/>
            <a:ext cx="9260840" cy="450342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016760" y="839470"/>
            <a:ext cx="6096000" cy="645160"/>
          </a:xfrm>
          <a:prstGeom prst="rect">
            <a:avLst/>
          </a:prstGeom>
          <a:noFill/>
        </p:spPr>
        <p:txBody>
          <a:bodyPr wrap="square" rtlCol="0" anchor="t">
            <a:spAutoFit/>
          </a:bodyPr>
          <a:p>
            <a:r>
              <a:rPr lang="zh-CN" altLang="en-US"/>
              <a:t>Checking the e0 constraints again, you can see that they are all satisfied.</a:t>
            </a:r>
            <a:endParaRPr lang="zh-CN" altLang="en-US"/>
          </a:p>
        </p:txBody>
      </p:sp>
      <p:pic>
        <p:nvPicPr>
          <p:cNvPr id="3" name="图片 -2147482614"/>
          <p:cNvPicPr>
            <a:picLocks noChangeAspect="1"/>
          </p:cNvPicPr>
          <p:nvPr>
            <p:custDataLst>
              <p:tags r:id="rId2"/>
            </p:custDataLst>
          </p:nvPr>
        </p:nvPicPr>
        <p:blipFill>
          <a:blip r:embed="rId3"/>
          <a:stretch>
            <a:fillRect/>
          </a:stretch>
        </p:blipFill>
        <p:spPr>
          <a:xfrm>
            <a:off x="1954530" y="1484630"/>
            <a:ext cx="9069070" cy="455231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542540" y="798195"/>
            <a:ext cx="6186805" cy="665480"/>
          </a:xfrm>
          <a:prstGeom prst="rect">
            <a:avLst/>
          </a:prstGeom>
          <a:noFill/>
        </p:spPr>
        <p:txBody>
          <a:bodyPr wrap="square" rtlCol="0" anchor="t">
            <a:noAutofit/>
          </a:bodyPr>
          <a:p>
            <a:r>
              <a:rPr lang="zh-CN" altLang="en-US"/>
              <a:t>Start detecting the e1 constraint</a:t>
            </a:r>
            <a:r>
              <a:rPr lang="en-US" altLang="zh-CN"/>
              <a:t>:</a:t>
            </a:r>
            <a:r>
              <a:rPr lang="zh-CN" altLang="en-US"/>
              <a:t>Zip →State</a:t>
            </a:r>
            <a:endParaRPr lang="zh-CN" altLang="en-US"/>
          </a:p>
          <a:p>
            <a:r>
              <a:rPr lang="en-US" altLang="zh-CN"/>
              <a:t>F</a:t>
            </a:r>
            <a:r>
              <a:rPr lang="zh-CN" altLang="en-US"/>
              <a:t>irst look at the State column value distribution</a:t>
            </a:r>
            <a:endParaRPr lang="zh-CN" altLang="en-US"/>
          </a:p>
        </p:txBody>
      </p:sp>
      <p:pic>
        <p:nvPicPr>
          <p:cNvPr id="3" name="图片 -2147482610"/>
          <p:cNvPicPr>
            <a:picLocks noChangeAspect="1"/>
          </p:cNvPicPr>
          <p:nvPr>
            <p:custDataLst>
              <p:tags r:id="rId2"/>
            </p:custDataLst>
          </p:nvPr>
        </p:nvPicPr>
        <p:blipFill>
          <a:blip r:embed="rId3"/>
          <a:stretch>
            <a:fillRect/>
          </a:stretch>
        </p:blipFill>
        <p:spPr>
          <a:xfrm>
            <a:off x="2406015" y="1604010"/>
            <a:ext cx="8496935" cy="416306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803275" y="1207367"/>
            <a:ext cx="161920" cy="161920"/>
          </a:xfrm>
          <a:prstGeom prst="ellipse">
            <a:avLst/>
          </a:prstGeom>
          <a:solidFill>
            <a:srgbClr val="0085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38" name="Text Placeholder 33"/>
          <p:cNvSpPr txBox="1"/>
          <p:nvPr/>
        </p:nvSpPr>
        <p:spPr>
          <a:xfrm>
            <a:off x="1017232" y="1077437"/>
            <a:ext cx="2016852" cy="3987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rPr>
              <a:t>I</a:t>
            </a:r>
            <a:r>
              <a:rPr lang="zh-CN" altLang="en-US"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rPr>
              <a:t>ntroduce</a:t>
            </a:r>
            <a:endParaRPr lang="zh-CN" altLang="en-US" sz="2000" dirty="0" smtClean="0">
              <a:solidFill>
                <a:schemeClr val="tx1">
                  <a:lumMod val="75000"/>
                  <a:lumOff val="25000"/>
                </a:schemeClr>
              </a:solidFill>
              <a:ea typeface="汉仪雅酷黑 55W" panose="020B0504020202020204" pitchFamily="34" charset="-122"/>
              <a:cs typeface="+mn-ea"/>
              <a:sym typeface="Arial" panose="020B0604020202020204" pitchFamily="34" charset="0"/>
            </a:endParaRPr>
          </a:p>
        </p:txBody>
      </p:sp>
      <p:sp>
        <p:nvSpPr>
          <p:cNvPr id="33" name="矩形 32"/>
          <p:cNvSpPr/>
          <p:nvPr/>
        </p:nvSpPr>
        <p:spPr>
          <a:xfrm>
            <a:off x="1017231" y="1501454"/>
            <a:ext cx="1453877" cy="205121"/>
          </a:xfrm>
          <a:prstGeom prst="rect">
            <a:avLst/>
          </a:prstGeom>
        </p:spPr>
        <p:txBody>
          <a:bodyPr wrap="square">
            <a:spAutoFit/>
          </a:bodyPr>
          <a:lstStyle/>
          <a:p>
            <a:pPr>
              <a:defRPr/>
            </a:pPr>
            <a:r>
              <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rPr>
              <a:t>WORK REPORT</a:t>
            </a:r>
            <a:endPar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44" name="椭圆 43"/>
          <p:cNvSpPr/>
          <p:nvPr/>
        </p:nvSpPr>
        <p:spPr>
          <a:xfrm>
            <a:off x="803275" y="3940350"/>
            <a:ext cx="161920" cy="161920"/>
          </a:xfrm>
          <a:prstGeom prst="ellipse">
            <a:avLst/>
          </a:prstGeom>
          <a:solidFill>
            <a:srgbClr val="0085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45" name="Text Placeholder 33"/>
          <p:cNvSpPr txBox="1"/>
          <p:nvPr/>
        </p:nvSpPr>
        <p:spPr>
          <a:xfrm>
            <a:off x="1017270" y="3810635"/>
            <a:ext cx="2325370" cy="3987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en-US" altLang="zh-CN" sz="20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20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20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p:txBody>
      </p:sp>
      <p:sp>
        <p:nvSpPr>
          <p:cNvPr id="47" name="矩形 46"/>
          <p:cNvSpPr/>
          <p:nvPr/>
        </p:nvSpPr>
        <p:spPr>
          <a:xfrm>
            <a:off x="1017231" y="4234437"/>
            <a:ext cx="1453877" cy="205121"/>
          </a:xfrm>
          <a:prstGeom prst="rect">
            <a:avLst/>
          </a:prstGeom>
        </p:spPr>
        <p:txBody>
          <a:bodyPr wrap="square">
            <a:spAutoFit/>
          </a:bodyPr>
          <a:lstStyle/>
          <a:p>
            <a:pPr>
              <a:defRPr/>
            </a:pPr>
            <a:r>
              <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rPr>
              <a:t>WORK REPORT</a:t>
            </a:r>
            <a:endPar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48" name="椭圆 47"/>
          <p:cNvSpPr/>
          <p:nvPr/>
        </p:nvSpPr>
        <p:spPr>
          <a:xfrm>
            <a:off x="803275" y="2530494"/>
            <a:ext cx="161920" cy="161920"/>
          </a:xfrm>
          <a:prstGeom prst="ellipse">
            <a:avLst/>
          </a:prstGeom>
          <a:solidFill>
            <a:srgbClr val="0085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49" name="Text Placeholder 33"/>
          <p:cNvSpPr txBox="1"/>
          <p:nvPr/>
        </p:nvSpPr>
        <p:spPr>
          <a:xfrm>
            <a:off x="1017232" y="2400564"/>
            <a:ext cx="2016852" cy="3987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r>
              <a:rPr lang="zh-CN" altLang="en-US" sz="2000" dirty="0">
                <a:solidFill>
                  <a:schemeClr val="tx1">
                    <a:lumMod val="75000"/>
                    <a:lumOff val="25000"/>
                  </a:schemeClr>
                </a:solidFill>
                <a:ea typeface="汉仪雅酷黑 55W" panose="020B0504020202020204" pitchFamily="34" charset="-122"/>
                <a:cs typeface="+mn-ea"/>
                <a:sym typeface="Arial" panose="020B0604020202020204" pitchFamily="34" charset="0"/>
              </a:rPr>
              <a:t>Data cleaning</a:t>
            </a:r>
            <a:endParaRPr lang="zh-CN" altLang="en-US" sz="20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p:txBody>
      </p:sp>
      <p:sp>
        <p:nvSpPr>
          <p:cNvPr id="51" name="矩形 50"/>
          <p:cNvSpPr/>
          <p:nvPr/>
        </p:nvSpPr>
        <p:spPr>
          <a:xfrm>
            <a:off x="1017231" y="2824581"/>
            <a:ext cx="1453877" cy="205121"/>
          </a:xfrm>
          <a:prstGeom prst="rect">
            <a:avLst/>
          </a:prstGeom>
        </p:spPr>
        <p:txBody>
          <a:bodyPr wrap="square">
            <a:spAutoFit/>
          </a:bodyPr>
          <a:lstStyle/>
          <a:p>
            <a:pPr>
              <a:defRPr/>
            </a:pPr>
            <a:r>
              <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rPr>
              <a:t>WORK REPORT</a:t>
            </a:r>
            <a:endPar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56" name="椭圆 55"/>
          <p:cNvSpPr/>
          <p:nvPr/>
        </p:nvSpPr>
        <p:spPr>
          <a:xfrm>
            <a:off x="803275" y="5263477"/>
            <a:ext cx="161920" cy="161920"/>
          </a:xfrm>
          <a:prstGeom prst="ellipse">
            <a:avLst/>
          </a:prstGeom>
          <a:solidFill>
            <a:srgbClr val="0085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57" name="Text Placeholder 33"/>
          <p:cNvSpPr txBox="1"/>
          <p:nvPr/>
        </p:nvSpPr>
        <p:spPr>
          <a:xfrm>
            <a:off x="1017270" y="5133340"/>
            <a:ext cx="3061970" cy="398780"/>
          </a:xfrm>
          <a:prstGeom prst="rect">
            <a:avLst/>
          </a:prstGeom>
          <a:noFill/>
        </p:spPr>
        <p:txBody>
          <a:bodyPr wrap="square" rtlCol="0">
            <a:spAutoFit/>
          </a:bodyPr>
          <a:lstStyle>
            <a:defPPr>
              <a:defRPr lang="en-US"/>
            </a:defPPr>
            <a:lvl1pPr defTabSz="1219200">
              <a:lnSpc>
                <a:spcPct val="100000"/>
              </a:lnSpc>
              <a:spcBef>
                <a:spcPct val="20000"/>
              </a:spcBef>
              <a:defRPr sz="3000" b="1">
                <a:solidFill>
                  <a:srgbClr val="54578E"/>
                </a:solidFill>
                <a:latin typeface="Arial" panose="020B0604020202020204" pitchFamily="34" charset="0"/>
                <a:ea typeface="微软雅黑" panose="020B0503020204020204" pitchFamily="34" charset="-122"/>
              </a:defRPr>
            </a:lvl1pPr>
          </a:lstStyle>
          <a:p>
            <a:pPr algn="l">
              <a:buClrTx/>
              <a:buSzTx/>
              <a:buFontTx/>
            </a:pPr>
            <a:r>
              <a:rPr lang="en-US" altLang="zh-CN" sz="2000" dirty="0">
                <a:solidFill>
                  <a:schemeClr val="tx1">
                    <a:lumMod val="75000"/>
                    <a:lumOff val="25000"/>
                  </a:schemeClr>
                </a:solidFill>
                <a:ea typeface="汉仪雅酷黑 55W" panose="020B0504020202020204" pitchFamily="34" charset="-122"/>
                <a:cs typeface="+mn-ea"/>
                <a:sym typeface="Arial" panose="020B0604020202020204" pitchFamily="34" charset="0"/>
              </a:rPr>
              <a:t>Data </a:t>
            </a:r>
            <a:r>
              <a:rPr lang="en-US" altLang="zh-CN" sz="2000" dirty="0">
                <a:solidFill>
                  <a:schemeClr val="tx1">
                    <a:lumMod val="75000"/>
                    <a:lumOff val="25000"/>
                  </a:schemeClr>
                </a:solidFill>
                <a:ea typeface="汉仪雅酷黑 55W" panose="020B0504020202020204" pitchFamily="34" charset="-122"/>
                <a:cs typeface="+mn-ea"/>
                <a:sym typeface="Arial" panose="020B0604020202020204" pitchFamily="34" charset="0"/>
              </a:rPr>
              <a:t>extraction</a:t>
            </a:r>
            <a:endParaRPr lang="en-US" altLang="zh-CN" sz="20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p:txBody>
      </p:sp>
      <p:sp>
        <p:nvSpPr>
          <p:cNvPr id="59" name="矩形 58"/>
          <p:cNvSpPr/>
          <p:nvPr/>
        </p:nvSpPr>
        <p:spPr>
          <a:xfrm>
            <a:off x="1017231" y="5557564"/>
            <a:ext cx="1453877" cy="205121"/>
          </a:xfrm>
          <a:prstGeom prst="rect">
            <a:avLst/>
          </a:prstGeom>
        </p:spPr>
        <p:txBody>
          <a:bodyPr wrap="square">
            <a:spAutoFit/>
          </a:bodyPr>
          <a:lstStyle/>
          <a:p>
            <a:pPr>
              <a:defRPr/>
            </a:pPr>
            <a:r>
              <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rPr>
              <a:t>WORK REPORT</a:t>
            </a:r>
            <a:endParaRPr lang="en-US" altLang="zh-CN" sz="735" dirty="0">
              <a:solidFill>
                <a:prstClr val="black">
                  <a:lumMod val="50000"/>
                  <a:lumOff val="50000"/>
                </a:prst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74" name="文本框 73"/>
          <p:cNvSpPr txBox="1"/>
          <p:nvPr/>
        </p:nvSpPr>
        <p:spPr>
          <a:xfrm>
            <a:off x="6488582" y="2753676"/>
            <a:ext cx="5201508" cy="1200329"/>
          </a:xfrm>
          <a:prstGeom prst="rect">
            <a:avLst/>
          </a:prstGeom>
          <a:noFill/>
        </p:spPr>
        <p:txBody>
          <a:bodyPr wrap="square">
            <a:spAutoFit/>
          </a:bodyPr>
          <a:lstStyle>
            <a:defPPr>
              <a:defRPr lang="zh-CN"/>
            </a:defPPr>
            <a:lvl1pPr algn="ctr">
              <a:lnSpc>
                <a:spcPct val="150000"/>
              </a:lnSpc>
              <a:defRPr sz="1400">
                <a:gradFill>
                  <a:gsLst>
                    <a:gs pos="0">
                      <a:srgbClr val="08AEEA"/>
                    </a:gs>
                    <a:gs pos="100000">
                      <a:srgbClr val="2AF598"/>
                    </a:gs>
                  </a:gsLst>
                  <a:lin ang="2700000" scaled="0"/>
                </a:gradFill>
                <a:latin typeface="微软雅黑" panose="020B0503020204020204" pitchFamily="34" charset="-122"/>
                <a:ea typeface="微软雅黑" panose="020B0503020204020204" pitchFamily="34" charset="-122"/>
              </a:defRPr>
            </a:lvl1pPr>
          </a:lstStyle>
          <a:p>
            <a:pPr defTabSz="1218565">
              <a:lnSpc>
                <a:spcPct val="100000"/>
              </a:lnSpc>
              <a:defRPr/>
            </a:pPr>
            <a:r>
              <a:rPr lang="en-US" altLang="zh-CN" sz="7200" b="1" dirty="0" smtClean="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rPr>
              <a:t>Contents</a:t>
            </a:r>
            <a:endParaRPr lang="zh-CN" altLang="en-US" sz="7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cxnSp>
        <p:nvCxnSpPr>
          <p:cNvPr id="3" name="直接连接符 2"/>
          <p:cNvCxnSpPr/>
          <p:nvPr/>
        </p:nvCxnSpPr>
        <p:spPr>
          <a:xfrm>
            <a:off x="6488582" y="1207367"/>
            <a:ext cx="0" cy="4555318"/>
          </a:xfrm>
          <a:prstGeom prst="line">
            <a:avLst/>
          </a:prstGeom>
          <a:ln>
            <a:solidFill>
              <a:srgbClr val="00B1EB"/>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ver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599055" y="825500"/>
            <a:ext cx="6096000" cy="645160"/>
          </a:xfrm>
          <a:prstGeom prst="rect">
            <a:avLst/>
          </a:prstGeom>
          <a:noFill/>
        </p:spPr>
        <p:txBody>
          <a:bodyPr wrap="square" rtlCol="0" anchor="t">
            <a:spAutoFit/>
          </a:bodyPr>
          <a:p>
            <a:r>
              <a:rPr lang="zh-CN" altLang="en-US"/>
              <a:t>In order to standardise the State nomenclature, change the non-uniform nomenclature ILLINOIS to IL.</a:t>
            </a:r>
            <a:endParaRPr lang="zh-CN" altLang="en-US"/>
          </a:p>
        </p:txBody>
      </p:sp>
      <p:pic>
        <p:nvPicPr>
          <p:cNvPr id="3" name="图片 -2147482608"/>
          <p:cNvPicPr>
            <a:picLocks noChangeAspect="1"/>
          </p:cNvPicPr>
          <p:nvPr>
            <p:custDataLst>
              <p:tags r:id="rId2"/>
            </p:custDataLst>
          </p:nvPr>
        </p:nvPicPr>
        <p:blipFill>
          <a:blip r:embed="rId3"/>
          <a:stretch>
            <a:fillRect/>
          </a:stretch>
        </p:blipFill>
        <p:spPr>
          <a:xfrm>
            <a:off x="2178050" y="1786255"/>
            <a:ext cx="8871585" cy="300355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037080" y="738505"/>
            <a:ext cx="8362950" cy="1753235"/>
          </a:xfrm>
          <a:prstGeom prst="rect">
            <a:avLst/>
          </a:prstGeom>
          <a:noFill/>
        </p:spPr>
        <p:txBody>
          <a:bodyPr wrap="square" rtlCol="0" anchor="t">
            <a:spAutoFit/>
          </a:bodyPr>
          <a:p>
            <a:r>
              <a:rPr lang="zh-CN" altLang="en-US"/>
              <a:t>Because State update and Zip, City columns are associated, taking into account the cost of updating, in order to State find duplicate matches, we use distance measure, select threshold β = 5, using Python distance measure state column distribution and the distribution of the above columns is the same, proving that our threshold β is the correct choice, will be merged to match the merged data to be re-saved:</a:t>
            </a:r>
            <a:endParaRPr lang="zh-CN" altLang="en-US"/>
          </a:p>
        </p:txBody>
      </p:sp>
      <p:pic>
        <p:nvPicPr>
          <p:cNvPr id="3" name="图片 -2147482605"/>
          <p:cNvPicPr>
            <a:picLocks noChangeAspect="1"/>
          </p:cNvPicPr>
          <p:nvPr>
            <p:custDataLst>
              <p:tags r:id="rId2"/>
            </p:custDataLst>
          </p:nvPr>
        </p:nvPicPr>
        <p:blipFill>
          <a:blip r:embed="rId3"/>
          <a:stretch>
            <a:fillRect/>
          </a:stretch>
        </p:blipFill>
        <p:spPr>
          <a:xfrm>
            <a:off x="1828165" y="2739390"/>
            <a:ext cx="8985885" cy="2951480"/>
          </a:xfrm>
          <a:prstGeom prst="rect">
            <a:avLst/>
          </a:prstGeom>
          <a:noFill/>
          <a:ln w="9525">
            <a:noFill/>
          </a:ln>
        </p:spPr>
      </p:pic>
      <p:pic>
        <p:nvPicPr>
          <p:cNvPr id="4" name="图片 -2147482606"/>
          <p:cNvPicPr>
            <a:picLocks noChangeAspect="1"/>
          </p:cNvPicPr>
          <p:nvPr>
            <p:custDataLst>
              <p:tags r:id="rId4"/>
            </p:custDataLst>
          </p:nvPr>
        </p:nvPicPr>
        <p:blipFill>
          <a:blip r:embed="rId5"/>
          <a:stretch>
            <a:fillRect/>
          </a:stretch>
        </p:blipFill>
        <p:spPr>
          <a:xfrm>
            <a:off x="3850005" y="2739390"/>
            <a:ext cx="9347835" cy="298640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360295" y="888365"/>
            <a:ext cx="7345045" cy="645160"/>
          </a:xfrm>
          <a:prstGeom prst="rect">
            <a:avLst/>
          </a:prstGeom>
          <a:noFill/>
        </p:spPr>
        <p:txBody>
          <a:bodyPr wrap="square" rtlCol="0" anchor="t">
            <a:spAutoFit/>
          </a:bodyPr>
          <a:p>
            <a:r>
              <a:rPr lang="zh-CN" altLang="en-US"/>
              <a:t>Import the re-saved data into openRefine and then revisit the distribution of State values corresponding to each Zip:</a:t>
            </a:r>
            <a:endParaRPr lang="zh-CN" altLang="en-US"/>
          </a:p>
        </p:txBody>
      </p:sp>
      <p:pic>
        <p:nvPicPr>
          <p:cNvPr id="3" name="图片 -2147482603"/>
          <p:cNvPicPr>
            <a:picLocks noChangeAspect="1"/>
          </p:cNvPicPr>
          <p:nvPr>
            <p:custDataLst>
              <p:tags r:id="rId2"/>
            </p:custDataLst>
          </p:nvPr>
        </p:nvPicPr>
        <p:blipFill>
          <a:blip r:embed="rId3"/>
          <a:stretch>
            <a:fillRect/>
          </a:stretch>
        </p:blipFill>
        <p:spPr>
          <a:xfrm>
            <a:off x="2318385" y="1937385"/>
            <a:ext cx="7863205" cy="374205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691640" y="1540510"/>
            <a:ext cx="8636635" cy="3457575"/>
          </a:xfrm>
          <a:prstGeom prst="rect">
            <a:avLst/>
          </a:prstGeom>
          <a:noFill/>
        </p:spPr>
        <p:txBody>
          <a:bodyPr wrap="square" rtlCol="0" anchor="t">
            <a:noAutofit/>
          </a:bodyPr>
          <a:p>
            <a:r>
              <a:rPr lang="zh-CN" altLang="en-US"/>
              <a:t>You can see that although the use of </a:t>
            </a:r>
            <a:r>
              <a:rPr lang="zh-CN" altLang="en-US">
                <a:sym typeface="+mn-ea"/>
              </a:rPr>
              <a:t>distance measure</a:t>
            </a:r>
            <a:r>
              <a:rPr lang="zh-CN" altLang="en-US"/>
              <a:t> to remove some of the duplicate data, but still can not meet the e1 constraints, in order to meet the e1 constraints, we select the Zip under the State most frequent values, will be under the State class value update to the most frequent values, for the most frequent value of the same value for more than one State value, the use of weight algorithms, the weight based on the State column, the frequency of the appearance of State divided by the total number of values in the column of the State calculation, the City columns are also used in the same way to fix the repair, the use of Python merge repair, the completion of the repair, reread after importing the OpenRefine:</a:t>
            </a:r>
            <a:endParaRPr lang="zh-CN" altLang="en-US"/>
          </a:p>
        </p:txBody>
      </p:sp>
    </p:spTree>
  </p:cSld>
  <p:clrMapOvr>
    <a:masterClrMapping/>
  </p:clrMapOvr>
  <p:transition spd="slow">
    <p:cover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98"/>
          <p:cNvPicPr>
            <a:picLocks noChangeAspect="1"/>
          </p:cNvPicPr>
          <p:nvPr>
            <p:custDataLst>
              <p:tags r:id="rId2"/>
            </p:custDataLst>
          </p:nvPr>
        </p:nvPicPr>
        <p:blipFill>
          <a:blip r:embed="rId3"/>
          <a:stretch>
            <a:fillRect/>
          </a:stretch>
        </p:blipFill>
        <p:spPr>
          <a:xfrm>
            <a:off x="1743710" y="1371600"/>
            <a:ext cx="9070340" cy="4452620"/>
          </a:xfrm>
          <a:prstGeom prst="rect">
            <a:avLst/>
          </a:prstGeom>
          <a:noFill/>
          <a:ln w="9525">
            <a:noFill/>
          </a:ln>
        </p:spPr>
      </p:pic>
      <p:sp>
        <p:nvSpPr>
          <p:cNvPr id="3" name="文本框 2"/>
          <p:cNvSpPr txBox="1"/>
          <p:nvPr/>
        </p:nvSpPr>
        <p:spPr>
          <a:xfrm>
            <a:off x="1743710" y="777875"/>
            <a:ext cx="6096000" cy="368300"/>
          </a:xfrm>
          <a:prstGeom prst="rect">
            <a:avLst/>
          </a:prstGeom>
          <a:noFill/>
        </p:spPr>
        <p:txBody>
          <a:bodyPr wrap="square" rtlCol="0" anchor="t">
            <a:spAutoFit/>
          </a:bodyPr>
          <a:p>
            <a:r>
              <a:rPr lang="zh-CN" altLang="en-US"/>
              <a:t>Distribution of Zip,State,City columns after fixing</a:t>
            </a:r>
            <a:r>
              <a:rPr lang="en-US" altLang="zh-CN"/>
              <a:t>:</a:t>
            </a:r>
            <a:endParaRPr lang="en-US" altLang="zh-CN"/>
          </a:p>
        </p:txBody>
      </p:sp>
    </p:spTree>
  </p:cSld>
  <p:clrMapOvr>
    <a:masterClrMapping/>
  </p:clrMapOvr>
  <p:transition spd="slow">
    <p:cover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97"/>
          <p:cNvPicPr>
            <a:picLocks noChangeAspect="1"/>
          </p:cNvPicPr>
          <p:nvPr>
            <p:custDataLst>
              <p:tags r:id="rId2"/>
            </p:custDataLst>
          </p:nvPr>
        </p:nvPicPr>
        <p:blipFill>
          <a:blip r:embed="rId3"/>
          <a:stretch>
            <a:fillRect/>
          </a:stretch>
        </p:blipFill>
        <p:spPr>
          <a:xfrm>
            <a:off x="1606550" y="1381125"/>
            <a:ext cx="8979535" cy="4442460"/>
          </a:xfrm>
          <a:prstGeom prst="rect">
            <a:avLst/>
          </a:prstGeom>
          <a:noFill/>
          <a:ln w="9525">
            <a:noFill/>
          </a:ln>
        </p:spPr>
      </p:pic>
      <p:sp>
        <p:nvSpPr>
          <p:cNvPr id="3" name="文本框 2"/>
          <p:cNvSpPr txBox="1"/>
          <p:nvPr/>
        </p:nvSpPr>
        <p:spPr>
          <a:xfrm>
            <a:off x="1679575" y="942340"/>
            <a:ext cx="6096000" cy="368300"/>
          </a:xfrm>
          <a:prstGeom prst="rect">
            <a:avLst/>
          </a:prstGeom>
          <a:noFill/>
        </p:spPr>
        <p:txBody>
          <a:bodyPr wrap="square" rtlCol="0" anchor="t">
            <a:spAutoFit/>
          </a:bodyPr>
          <a:p>
            <a:r>
              <a:rPr lang="zh-CN" altLang="en-US"/>
              <a:t>Distribution of Zip,State,City columns after fixing</a:t>
            </a:r>
            <a:r>
              <a:rPr lang="en-US" altLang="zh-CN"/>
              <a:t>:</a:t>
            </a:r>
            <a:endParaRPr lang="en-US" altLang="zh-CN"/>
          </a:p>
        </p:txBody>
      </p:sp>
    </p:spTree>
  </p:cSld>
  <p:clrMapOvr>
    <a:masterClrMapping/>
  </p:clrMapOvr>
  <p:transition spd="slow">
    <p:cover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27"/>
          <p:cNvPicPr>
            <a:picLocks noChangeAspect="1"/>
          </p:cNvPicPr>
          <p:nvPr>
            <p:custDataLst>
              <p:tags r:id="rId2"/>
            </p:custDataLst>
          </p:nvPr>
        </p:nvPicPr>
        <p:blipFill>
          <a:blip r:embed="rId3"/>
          <a:stretch>
            <a:fillRect/>
          </a:stretch>
        </p:blipFill>
        <p:spPr>
          <a:xfrm>
            <a:off x="1471930" y="1363345"/>
            <a:ext cx="9342120" cy="4608195"/>
          </a:xfrm>
          <a:prstGeom prst="rect">
            <a:avLst/>
          </a:prstGeom>
          <a:noFill/>
          <a:ln w="9525">
            <a:noFill/>
          </a:ln>
        </p:spPr>
      </p:pic>
      <p:sp>
        <p:nvSpPr>
          <p:cNvPr id="3" name="文本框 2"/>
          <p:cNvSpPr txBox="1"/>
          <p:nvPr/>
        </p:nvSpPr>
        <p:spPr>
          <a:xfrm>
            <a:off x="1320800" y="619760"/>
            <a:ext cx="8966200" cy="645160"/>
          </a:xfrm>
          <a:prstGeom prst="rect">
            <a:avLst/>
          </a:prstGeom>
          <a:noFill/>
        </p:spPr>
        <p:txBody>
          <a:bodyPr wrap="square" rtlCol="0" anchor="t">
            <a:spAutoFit/>
          </a:bodyPr>
          <a:p>
            <a:r>
              <a:rPr lang="zh-CN" altLang="en-US"/>
              <a:t>Distribution of Zip,State,City columns after fixing</a:t>
            </a:r>
            <a:r>
              <a:rPr lang="en-US" altLang="zh-CN"/>
              <a:t>,You can see that e2,e3 have now satisfied the constraints:</a:t>
            </a:r>
            <a:endParaRPr lang="en-US" altLang="zh-CN"/>
          </a:p>
        </p:txBody>
      </p:sp>
    </p:spTree>
  </p:cSld>
  <p:clrMapOvr>
    <a:masterClrMapping/>
  </p:clrMapOvr>
  <p:transition spd="slow">
    <p:cover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953260" y="803910"/>
            <a:ext cx="6096000" cy="645160"/>
          </a:xfrm>
          <a:prstGeom prst="rect">
            <a:avLst/>
          </a:prstGeom>
          <a:noFill/>
        </p:spPr>
        <p:txBody>
          <a:bodyPr wrap="square" rtlCol="0" anchor="t">
            <a:spAutoFit/>
          </a:bodyPr>
          <a:p>
            <a:r>
              <a:rPr lang="zh-CN" altLang="en-US"/>
              <a:t>Now start fixing e4, first check the distribution of e4 constraint columns:</a:t>
            </a:r>
            <a:endParaRPr lang="zh-CN" altLang="en-US"/>
          </a:p>
        </p:txBody>
      </p:sp>
      <p:pic>
        <p:nvPicPr>
          <p:cNvPr id="3" name="图片 -2147482595"/>
          <p:cNvPicPr>
            <a:picLocks noChangeAspect="1"/>
          </p:cNvPicPr>
          <p:nvPr>
            <p:custDataLst>
              <p:tags r:id="rId2"/>
            </p:custDataLst>
          </p:nvPr>
        </p:nvPicPr>
        <p:blipFill>
          <a:blip r:embed="rId3"/>
          <a:stretch>
            <a:fillRect/>
          </a:stretch>
        </p:blipFill>
        <p:spPr>
          <a:xfrm>
            <a:off x="2004695" y="1757045"/>
            <a:ext cx="8070850" cy="372935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3" name="文本框 2"/>
          <p:cNvSpPr txBox="1"/>
          <p:nvPr/>
        </p:nvSpPr>
        <p:spPr>
          <a:xfrm>
            <a:off x="2219960" y="718820"/>
            <a:ext cx="9008110" cy="2529205"/>
          </a:xfrm>
          <a:prstGeom prst="rect">
            <a:avLst/>
          </a:prstGeom>
          <a:noFill/>
        </p:spPr>
        <p:txBody>
          <a:bodyPr wrap="square" rtlCol="0" anchor="t">
            <a:noAutofit/>
          </a:bodyPr>
          <a:p>
            <a:r>
              <a:rPr lang="zh-CN" altLang="en-US"/>
              <a:t>In order to meet the e4 constraints, we choose Latitude, Longitude under the Location of the most frequent values, will be updated to the most frequent values under the Location category, for the most frequent values are equal to the value of multiple Locations, the default direct return to the first to find the maximum value of the use of Python merge </a:t>
            </a:r>
            <a:r>
              <a:rPr lang="en-US" altLang="zh-CN"/>
              <a:t>fix</a:t>
            </a:r>
            <a:r>
              <a:rPr lang="zh-CN" altLang="en-US"/>
              <a:t>, merge all the Locations will be set to a combination of Latitude and Longitude after the completion of the </a:t>
            </a:r>
            <a:r>
              <a:rPr lang="en-US" altLang="zh-CN"/>
              <a:t>fix</a:t>
            </a:r>
            <a:r>
              <a:rPr lang="zh-CN" altLang="en-US"/>
              <a:t> to re-import the OpenRefine</a:t>
            </a:r>
            <a:endParaRPr lang="zh-CN" altLang="en-US"/>
          </a:p>
        </p:txBody>
      </p:sp>
      <p:pic>
        <p:nvPicPr>
          <p:cNvPr id="2" name="图片 -2147482590"/>
          <p:cNvPicPr>
            <a:picLocks noChangeAspect="1"/>
          </p:cNvPicPr>
          <p:nvPr>
            <p:custDataLst>
              <p:tags r:id="rId2"/>
            </p:custDataLst>
          </p:nvPr>
        </p:nvPicPr>
        <p:blipFill>
          <a:blip r:embed="rId3"/>
          <a:stretch>
            <a:fillRect/>
          </a:stretch>
        </p:blipFill>
        <p:spPr>
          <a:xfrm>
            <a:off x="2352040" y="2609215"/>
            <a:ext cx="7936230" cy="361251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89"/>
          <p:cNvPicPr>
            <a:picLocks noChangeAspect="1"/>
          </p:cNvPicPr>
          <p:nvPr>
            <p:custDataLst>
              <p:tags r:id="rId2"/>
            </p:custDataLst>
          </p:nvPr>
        </p:nvPicPr>
        <p:blipFill>
          <a:blip r:embed="rId3"/>
          <a:stretch>
            <a:fillRect/>
          </a:stretch>
        </p:blipFill>
        <p:spPr>
          <a:xfrm>
            <a:off x="1976755" y="1310005"/>
            <a:ext cx="8399780" cy="3852545"/>
          </a:xfrm>
          <a:prstGeom prst="rect">
            <a:avLst/>
          </a:prstGeom>
          <a:noFill/>
          <a:ln w="9525">
            <a:noFill/>
          </a:ln>
        </p:spPr>
      </p:pic>
      <p:sp>
        <p:nvSpPr>
          <p:cNvPr id="4" name="文本框 3"/>
          <p:cNvSpPr txBox="1"/>
          <p:nvPr/>
        </p:nvSpPr>
        <p:spPr>
          <a:xfrm>
            <a:off x="1976755" y="872490"/>
            <a:ext cx="6096000" cy="368300"/>
          </a:xfrm>
          <a:prstGeom prst="rect">
            <a:avLst/>
          </a:prstGeom>
          <a:noFill/>
        </p:spPr>
        <p:txBody>
          <a:bodyPr wrap="square" rtlCol="0" anchor="t">
            <a:spAutoFit/>
          </a:bodyPr>
          <a:p>
            <a:r>
              <a:rPr lang="zh-CN" altLang="en-US"/>
              <a:t>Detect column value distribution after fixing e4:</a:t>
            </a:r>
            <a:endParaRPr lang="zh-CN" altLang="en-US"/>
          </a:p>
        </p:txBody>
      </p:sp>
    </p:spTree>
  </p:cSld>
  <p:clrMapOvr>
    <a:masterClrMapping/>
  </p:clrMapOvr>
  <p:transition spd="slow">
    <p:cover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able_columns_schema"/>
          <p:cNvPicPr>
            <a:picLocks noChangeAspect="1"/>
          </p:cNvPicPr>
          <p:nvPr/>
        </p:nvPicPr>
        <p:blipFill>
          <a:blip r:embed="rId1"/>
          <a:stretch>
            <a:fillRect/>
          </a:stretch>
        </p:blipFill>
        <p:spPr>
          <a:xfrm>
            <a:off x="1471295" y="1204595"/>
            <a:ext cx="8686800" cy="5303520"/>
          </a:xfrm>
          <a:prstGeom prst="rect">
            <a:avLst/>
          </a:prstGeom>
        </p:spPr>
      </p:pic>
    </p:spTree>
  </p:cSld>
  <p:clrMapOvr>
    <a:masterClrMapping/>
  </p:clrMapOvr>
  <p:transition spd="slow">
    <p:cover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88"/>
          <p:cNvPicPr>
            <a:picLocks noChangeAspect="1"/>
          </p:cNvPicPr>
          <p:nvPr>
            <p:custDataLst>
              <p:tags r:id="rId2"/>
            </p:custDataLst>
          </p:nvPr>
        </p:nvPicPr>
        <p:blipFill>
          <a:blip r:embed="rId3"/>
          <a:stretch>
            <a:fillRect/>
          </a:stretch>
        </p:blipFill>
        <p:spPr>
          <a:xfrm>
            <a:off x="1489075" y="1554480"/>
            <a:ext cx="9514840" cy="4280535"/>
          </a:xfrm>
          <a:prstGeom prst="rect">
            <a:avLst/>
          </a:prstGeom>
          <a:noFill/>
          <a:ln w="9525">
            <a:noFill/>
          </a:ln>
        </p:spPr>
      </p:pic>
      <p:sp>
        <p:nvSpPr>
          <p:cNvPr id="4" name="文本框 3"/>
          <p:cNvSpPr txBox="1"/>
          <p:nvPr/>
        </p:nvSpPr>
        <p:spPr>
          <a:xfrm>
            <a:off x="1397635" y="690245"/>
            <a:ext cx="8524875" cy="525145"/>
          </a:xfrm>
          <a:prstGeom prst="rect">
            <a:avLst/>
          </a:prstGeom>
          <a:noFill/>
        </p:spPr>
        <p:txBody>
          <a:bodyPr wrap="square" rtlCol="0" anchor="t">
            <a:noAutofit/>
          </a:bodyPr>
          <a:p>
            <a:r>
              <a:rPr lang="zh-CN" altLang="en-US"/>
              <a:t>Detect column value distribution after fixing e4</a:t>
            </a:r>
            <a:r>
              <a:rPr lang="en-US" altLang="zh-CN"/>
              <a:t>,You can see that e4 now satisfies the constraint</a:t>
            </a:r>
            <a:r>
              <a:rPr lang="zh-CN" altLang="en-US"/>
              <a:t>:</a:t>
            </a:r>
            <a:endParaRPr lang="zh-CN" altLang="en-US"/>
          </a:p>
        </p:txBody>
      </p:sp>
    </p:spTree>
  </p:cSld>
  <p:clrMapOvr>
    <a:masterClrMapping/>
  </p:clrMapOvr>
  <p:transition spd="slow">
    <p:cover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4" name="文本框 3"/>
          <p:cNvSpPr txBox="1"/>
          <p:nvPr/>
        </p:nvSpPr>
        <p:spPr>
          <a:xfrm>
            <a:off x="1924685" y="801370"/>
            <a:ext cx="7870825" cy="1262380"/>
          </a:xfrm>
          <a:prstGeom prst="rect">
            <a:avLst/>
          </a:prstGeom>
          <a:noFill/>
        </p:spPr>
        <p:txBody>
          <a:bodyPr wrap="square" rtlCol="0" anchor="t">
            <a:noAutofit/>
          </a:bodyPr>
          <a:p>
            <a:r>
              <a:rPr lang="zh-CN" altLang="en-US"/>
              <a:t>Start to </a:t>
            </a:r>
            <a:r>
              <a:rPr lang="en-US" altLang="zh-CN"/>
              <a:t>fix</a:t>
            </a:r>
            <a:r>
              <a:rPr lang="zh-CN" altLang="en-US"/>
              <a:t> e3, first view e3 constraints column value distribution, you can see that the existing data is to meet the e3 constraints, the use of Python code also did not detect a violation of the constraints e3 situation.</a:t>
            </a:r>
            <a:endParaRPr lang="zh-CN" altLang="en-US"/>
          </a:p>
        </p:txBody>
      </p:sp>
      <p:pic>
        <p:nvPicPr>
          <p:cNvPr id="2" name="图片 -2147482587"/>
          <p:cNvPicPr>
            <a:picLocks noChangeAspect="1"/>
          </p:cNvPicPr>
          <p:nvPr>
            <p:custDataLst>
              <p:tags r:id="rId2"/>
            </p:custDataLst>
          </p:nvPr>
        </p:nvPicPr>
        <p:blipFill>
          <a:blip r:embed="rId3"/>
          <a:stretch>
            <a:fillRect/>
          </a:stretch>
        </p:blipFill>
        <p:spPr>
          <a:xfrm>
            <a:off x="1924685" y="1924685"/>
            <a:ext cx="7485380" cy="341630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135505" y="734060"/>
            <a:ext cx="7275195" cy="728345"/>
          </a:xfrm>
          <a:prstGeom prst="rect">
            <a:avLst/>
          </a:prstGeom>
          <a:noFill/>
        </p:spPr>
        <p:txBody>
          <a:bodyPr wrap="square" rtlCol="0" anchor="t">
            <a:noAutofit/>
          </a:bodyPr>
          <a:p>
            <a:r>
              <a:rPr lang="zh-CN" altLang="en-US"/>
              <a:t>Start fixing e5 to see the distribution of e5 constraint column values</a:t>
            </a:r>
            <a:endParaRPr lang="zh-CN" altLang="en-US"/>
          </a:p>
        </p:txBody>
      </p:sp>
      <p:pic>
        <p:nvPicPr>
          <p:cNvPr id="3" name="图片 -2147482586"/>
          <p:cNvPicPr>
            <a:picLocks noChangeAspect="1"/>
          </p:cNvPicPr>
          <p:nvPr>
            <p:custDataLst>
              <p:tags r:id="rId2"/>
            </p:custDataLst>
          </p:nvPr>
        </p:nvPicPr>
        <p:blipFill>
          <a:blip r:embed="rId3"/>
          <a:stretch>
            <a:fillRect/>
          </a:stretch>
        </p:blipFill>
        <p:spPr>
          <a:xfrm>
            <a:off x="2250440" y="1334770"/>
            <a:ext cx="8197215" cy="405511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065020" y="832485"/>
            <a:ext cx="8749665" cy="736600"/>
          </a:xfrm>
          <a:prstGeom prst="rect">
            <a:avLst/>
          </a:prstGeom>
          <a:noFill/>
        </p:spPr>
        <p:txBody>
          <a:bodyPr wrap="square" rtlCol="0" anchor="t">
            <a:noAutofit/>
          </a:bodyPr>
          <a:p>
            <a:r>
              <a:rPr lang="zh-CN" altLang="en-US"/>
              <a:t>Merge to fix some of the Community_Name column data using the openRefine clustering algorithm.</a:t>
            </a:r>
            <a:endParaRPr lang="zh-CN" altLang="en-US"/>
          </a:p>
        </p:txBody>
      </p:sp>
      <p:pic>
        <p:nvPicPr>
          <p:cNvPr id="3" name="图片 -2147482585"/>
          <p:cNvPicPr>
            <a:picLocks noChangeAspect="1"/>
          </p:cNvPicPr>
          <p:nvPr>
            <p:custDataLst>
              <p:tags r:id="rId2"/>
            </p:custDataLst>
          </p:nvPr>
        </p:nvPicPr>
        <p:blipFill>
          <a:blip r:embed="rId3"/>
          <a:stretch>
            <a:fillRect/>
          </a:stretch>
        </p:blipFill>
        <p:spPr>
          <a:xfrm>
            <a:off x="2157095" y="1687195"/>
            <a:ext cx="8491855" cy="401066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84"/>
          <p:cNvPicPr>
            <a:picLocks noChangeAspect="1"/>
          </p:cNvPicPr>
          <p:nvPr>
            <p:custDataLst>
              <p:tags r:id="rId2"/>
            </p:custDataLst>
          </p:nvPr>
        </p:nvPicPr>
        <p:blipFill>
          <a:blip r:embed="rId3"/>
          <a:stretch>
            <a:fillRect/>
          </a:stretch>
        </p:blipFill>
        <p:spPr>
          <a:xfrm>
            <a:off x="1861185" y="1463040"/>
            <a:ext cx="8279130" cy="4195445"/>
          </a:xfrm>
          <a:prstGeom prst="rect">
            <a:avLst/>
          </a:prstGeom>
          <a:noFill/>
          <a:ln w="9525">
            <a:noFill/>
          </a:ln>
        </p:spPr>
      </p:pic>
      <p:sp>
        <p:nvSpPr>
          <p:cNvPr id="3" name="文本框 2"/>
          <p:cNvSpPr txBox="1"/>
          <p:nvPr/>
        </p:nvSpPr>
        <p:spPr>
          <a:xfrm>
            <a:off x="1861185" y="949960"/>
            <a:ext cx="6096000" cy="368300"/>
          </a:xfrm>
          <a:prstGeom prst="rect">
            <a:avLst/>
          </a:prstGeom>
          <a:noFill/>
        </p:spPr>
        <p:txBody>
          <a:bodyPr wrap="square" rtlCol="0" anchor="t">
            <a:spAutoFit/>
          </a:bodyPr>
          <a:p>
            <a:r>
              <a:rPr lang="zh-CN" altLang="en-US"/>
              <a:t>Clustering algorithms merge the number of </a:t>
            </a:r>
            <a:r>
              <a:rPr lang="en-US" altLang="zh-CN"/>
              <a:t>fix</a:t>
            </a:r>
            <a:r>
              <a:rPr lang="zh-CN" altLang="en-US"/>
              <a:t> rows</a:t>
            </a:r>
            <a:endParaRPr lang="zh-CN" altLang="en-US"/>
          </a:p>
        </p:txBody>
      </p:sp>
    </p:spTree>
  </p:cSld>
  <p:clrMapOvr>
    <a:masterClrMapping/>
  </p:clrMapOvr>
  <p:transition spd="slow">
    <p:cover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924685" y="694055"/>
            <a:ext cx="7907020" cy="935990"/>
          </a:xfrm>
          <a:prstGeom prst="rect">
            <a:avLst/>
          </a:prstGeom>
          <a:noFill/>
        </p:spPr>
        <p:txBody>
          <a:bodyPr wrap="square" rtlCol="0" anchor="t">
            <a:noAutofit/>
          </a:bodyPr>
          <a:p>
            <a:r>
              <a:rPr lang="zh-CN" altLang="en-US"/>
              <a:t>After the merge, the e5 constraints are checked again, and you can see that some of them still do not satisfy the e5 constraints.</a:t>
            </a:r>
            <a:endParaRPr lang="zh-CN" altLang="en-US"/>
          </a:p>
        </p:txBody>
      </p:sp>
      <p:pic>
        <p:nvPicPr>
          <p:cNvPr id="3" name="图片 -2147482578"/>
          <p:cNvPicPr>
            <a:picLocks noChangeAspect="1"/>
          </p:cNvPicPr>
          <p:nvPr>
            <p:custDataLst>
              <p:tags r:id="rId2"/>
            </p:custDataLst>
          </p:nvPr>
        </p:nvPicPr>
        <p:blipFill>
          <a:blip r:embed="rId3"/>
          <a:stretch>
            <a:fillRect/>
          </a:stretch>
        </p:blipFill>
        <p:spPr>
          <a:xfrm>
            <a:off x="1710690" y="1630045"/>
            <a:ext cx="8524875" cy="403034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629410" y="748665"/>
            <a:ext cx="8482965" cy="1007110"/>
          </a:xfrm>
          <a:prstGeom prst="rect">
            <a:avLst/>
          </a:prstGeom>
          <a:noFill/>
        </p:spPr>
        <p:txBody>
          <a:bodyPr wrap="square" rtlCol="0" anchor="t">
            <a:noAutofit/>
          </a:bodyPr>
          <a:p>
            <a:r>
              <a:rPr lang="zh-CN" altLang="en-US"/>
              <a:t>Use the same </a:t>
            </a:r>
            <a:r>
              <a:rPr lang="en-US" altLang="zh-CN"/>
              <a:t>fix</a:t>
            </a:r>
            <a:r>
              <a:rPr lang="zh-CN" altLang="en-US"/>
              <a:t> method as e1 to </a:t>
            </a:r>
            <a:r>
              <a:rPr lang="en-US" altLang="zh-CN"/>
              <a:t>fix</a:t>
            </a:r>
            <a:r>
              <a:rPr lang="zh-CN" altLang="en-US"/>
              <a:t> e5, and re-import openRefine after the </a:t>
            </a:r>
            <a:r>
              <a:rPr lang="en-US" altLang="zh-CN"/>
              <a:t>fiexed,You can see that the fixed data satisfy the constraint e5</a:t>
            </a:r>
            <a:r>
              <a:rPr lang="zh-CN" altLang="en-US"/>
              <a:t>.</a:t>
            </a:r>
            <a:endParaRPr lang="zh-CN" altLang="en-US"/>
          </a:p>
        </p:txBody>
      </p:sp>
      <p:pic>
        <p:nvPicPr>
          <p:cNvPr id="3" name="图片 -2147482577"/>
          <p:cNvPicPr>
            <a:picLocks noChangeAspect="1"/>
          </p:cNvPicPr>
          <p:nvPr>
            <p:custDataLst>
              <p:tags r:id="rId2"/>
            </p:custDataLst>
          </p:nvPr>
        </p:nvPicPr>
        <p:blipFill>
          <a:blip r:embed="rId3"/>
          <a:stretch>
            <a:fillRect/>
          </a:stretch>
        </p:blipFill>
        <p:spPr>
          <a:xfrm>
            <a:off x="1630045" y="1756410"/>
            <a:ext cx="8634730" cy="411226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790700" y="981075"/>
            <a:ext cx="7865745" cy="852170"/>
          </a:xfrm>
          <a:prstGeom prst="rect">
            <a:avLst/>
          </a:prstGeom>
          <a:noFill/>
        </p:spPr>
        <p:txBody>
          <a:bodyPr wrap="square" rtlCol="0" anchor="t">
            <a:noAutofit/>
          </a:bodyPr>
          <a:p>
            <a:r>
              <a:rPr lang="zh-CN" altLang="en-US"/>
              <a:t>Detect Zip as empty, set Zip to State, City common Zip, as setting to the most common Zip does not violate the constraints of the previous fixes.</a:t>
            </a:r>
            <a:endParaRPr lang="zh-CN" altLang="en-US"/>
          </a:p>
        </p:txBody>
      </p:sp>
      <p:pic>
        <p:nvPicPr>
          <p:cNvPr id="3" name="图片 -2147482576"/>
          <p:cNvPicPr>
            <a:picLocks noChangeAspect="1"/>
          </p:cNvPicPr>
          <p:nvPr>
            <p:custDataLst>
              <p:tags r:id="rId2"/>
            </p:custDataLst>
          </p:nvPr>
        </p:nvPicPr>
        <p:blipFill>
          <a:blip r:embed="rId3"/>
          <a:stretch>
            <a:fillRect/>
          </a:stretch>
        </p:blipFill>
        <p:spPr>
          <a:xfrm>
            <a:off x="1999615" y="1833245"/>
            <a:ext cx="7663815" cy="384810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75"/>
          <p:cNvPicPr>
            <a:picLocks noChangeAspect="1"/>
          </p:cNvPicPr>
          <p:nvPr>
            <p:custDataLst>
              <p:tags r:id="rId2"/>
            </p:custDataLst>
          </p:nvPr>
        </p:nvPicPr>
        <p:blipFill>
          <a:blip r:embed="rId3"/>
          <a:stretch>
            <a:fillRect/>
          </a:stretch>
        </p:blipFill>
        <p:spPr>
          <a:xfrm>
            <a:off x="1778635" y="1699895"/>
            <a:ext cx="8122285" cy="4211955"/>
          </a:xfrm>
          <a:prstGeom prst="rect">
            <a:avLst/>
          </a:prstGeom>
          <a:noFill/>
          <a:ln w="9525">
            <a:noFill/>
          </a:ln>
        </p:spPr>
      </p:pic>
      <p:sp>
        <p:nvSpPr>
          <p:cNvPr id="3" name="文本框 2"/>
          <p:cNvSpPr txBox="1"/>
          <p:nvPr/>
        </p:nvSpPr>
        <p:spPr>
          <a:xfrm>
            <a:off x="1862455" y="935990"/>
            <a:ext cx="6096000" cy="368300"/>
          </a:xfrm>
          <a:prstGeom prst="rect">
            <a:avLst/>
          </a:prstGeom>
          <a:noFill/>
        </p:spPr>
        <p:txBody>
          <a:bodyPr wrap="square" rtlCol="0" anchor="t">
            <a:spAutoFit/>
          </a:bodyPr>
          <a:p>
            <a:r>
              <a:rPr lang="en-US" altLang="zh-CN"/>
              <a:t>Fix </a:t>
            </a:r>
            <a:r>
              <a:rPr lang="zh-CN" altLang="en-US"/>
              <a:t>data after Zip column is empty</a:t>
            </a:r>
            <a:endParaRPr lang="zh-CN" altLang="en-US"/>
          </a:p>
        </p:txBody>
      </p:sp>
    </p:spTree>
  </p:cSld>
  <p:clrMapOvr>
    <a:masterClrMapping/>
  </p:clrMapOvr>
  <p:transition spd="slow">
    <p:cover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826260" y="854710"/>
            <a:ext cx="8733790" cy="1083310"/>
          </a:xfrm>
          <a:prstGeom prst="rect">
            <a:avLst/>
          </a:prstGeom>
          <a:noFill/>
        </p:spPr>
        <p:txBody>
          <a:bodyPr wrap="square" rtlCol="0" anchor="t">
            <a:noAutofit/>
          </a:bodyPr>
          <a:p>
            <a:r>
              <a:rPr lang="zh-CN" altLang="en-US"/>
              <a:t>Completes the case where Community_Name is not null and Community_Number is null, and Community_Number is set to a value common to Community_Name</a:t>
            </a:r>
            <a:endParaRPr lang="zh-CN" altLang="en-US"/>
          </a:p>
        </p:txBody>
      </p:sp>
      <p:pic>
        <p:nvPicPr>
          <p:cNvPr id="3" name="图片 -2147482574"/>
          <p:cNvPicPr>
            <a:picLocks noChangeAspect="1"/>
          </p:cNvPicPr>
          <p:nvPr>
            <p:custDataLst>
              <p:tags r:id="rId2"/>
            </p:custDataLst>
          </p:nvPr>
        </p:nvPicPr>
        <p:blipFill>
          <a:blip r:embed="rId3"/>
          <a:stretch>
            <a:fillRect/>
          </a:stretch>
        </p:blipFill>
        <p:spPr>
          <a:xfrm>
            <a:off x="1943735" y="1857375"/>
            <a:ext cx="8801100" cy="445135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295400" y="312420"/>
            <a:ext cx="9705975" cy="368300"/>
          </a:xfrm>
          <a:prstGeom prst="rect">
            <a:avLst/>
          </a:prstGeom>
          <a:noFill/>
          <a:ln w="9525">
            <a:noFill/>
          </a:ln>
        </p:spPr>
        <p:txBody>
          <a:bodyPr wrap="square">
            <a:spAutoFit/>
          </a:bodyPr>
          <a:p>
            <a:pPr indent="0"/>
            <a:r>
              <a:rPr lang="en-US" b="0">
                <a:latin typeface="Calibri" panose="020F0502020204030204" pitchFamily="34" charset="0"/>
                <a:ea typeface="宋体" panose="02010600030101010101" pitchFamily="2" charset="-122"/>
              </a:rPr>
              <a:t>                                             The following constraints have been defifined for the dataset:</a:t>
            </a:r>
            <a:endParaRPr lang="en-US" altLang="en-US" b="0">
              <a:latin typeface="Calibri" panose="020F0502020204030204" pitchFamily="34" charset="0"/>
              <a:ea typeface="宋体" panose="02010600030101010101" pitchFamily="2" charset="-122"/>
            </a:endParaRPr>
          </a:p>
        </p:txBody>
      </p:sp>
      <p:pic>
        <p:nvPicPr>
          <p:cNvPr id="3" name="图片 2" descr="functional_dependencies"/>
          <p:cNvPicPr>
            <a:picLocks noChangeAspect="1"/>
          </p:cNvPicPr>
          <p:nvPr/>
        </p:nvPicPr>
        <p:blipFill>
          <a:blip r:embed="rId1"/>
          <a:stretch>
            <a:fillRect/>
          </a:stretch>
        </p:blipFill>
        <p:spPr>
          <a:xfrm>
            <a:off x="3215640" y="1285875"/>
            <a:ext cx="5760720" cy="4285615"/>
          </a:xfrm>
          <a:prstGeom prst="rect">
            <a:avLst/>
          </a:prstGeom>
        </p:spPr>
      </p:pic>
    </p:spTree>
  </p:cSld>
  <p:clrMapOvr>
    <a:masterClrMapping/>
  </p:clrMapOvr>
  <p:transition spd="slow" advClick="0">
    <p:cover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177415" y="981710"/>
            <a:ext cx="8637270" cy="942975"/>
          </a:xfrm>
          <a:prstGeom prst="rect">
            <a:avLst/>
          </a:prstGeom>
          <a:noFill/>
        </p:spPr>
        <p:txBody>
          <a:bodyPr wrap="square" rtlCol="0" anchor="t">
            <a:noAutofit/>
          </a:bodyPr>
          <a:p>
            <a:r>
              <a:rPr lang="zh-CN" altLang="en-US"/>
              <a:t>Completes the case where Community_Number is not null, Community_Name is null, and Community_Name is set to a value common to Community_Name</a:t>
            </a:r>
            <a:endParaRPr lang="zh-CN" altLang="en-US"/>
          </a:p>
        </p:txBody>
      </p:sp>
      <p:pic>
        <p:nvPicPr>
          <p:cNvPr id="3" name="图片 -2147482573"/>
          <p:cNvPicPr>
            <a:picLocks noChangeAspect="1"/>
          </p:cNvPicPr>
          <p:nvPr>
            <p:custDataLst>
              <p:tags r:id="rId2"/>
            </p:custDataLst>
          </p:nvPr>
        </p:nvPicPr>
        <p:blipFill>
          <a:blip r:embed="rId3"/>
          <a:stretch>
            <a:fillRect/>
          </a:stretch>
        </p:blipFill>
        <p:spPr>
          <a:xfrm>
            <a:off x="2281555" y="1848485"/>
            <a:ext cx="8315960" cy="381317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587500" y="948690"/>
            <a:ext cx="9872345" cy="1311275"/>
          </a:xfrm>
          <a:prstGeom prst="rect">
            <a:avLst/>
          </a:prstGeom>
          <a:noFill/>
        </p:spPr>
        <p:txBody>
          <a:bodyPr wrap="square" rtlCol="0" anchor="t">
            <a:noAutofit/>
          </a:bodyPr>
          <a:p>
            <a:r>
              <a:rPr lang="zh-CN" altLang="en-US"/>
              <a:t>Because we also modified the Community_Number, Community_Name for the null case, will lead to the original repair e5 data will have a violation of the e5 situation, re-</a:t>
            </a:r>
            <a:r>
              <a:rPr lang="en-US" altLang="zh-CN"/>
              <a:t>fix</a:t>
            </a:r>
            <a:r>
              <a:rPr lang="zh-CN" altLang="en-US"/>
              <a:t> data.</a:t>
            </a:r>
            <a:endParaRPr lang="zh-CN" altLang="en-US"/>
          </a:p>
        </p:txBody>
      </p:sp>
      <p:pic>
        <p:nvPicPr>
          <p:cNvPr id="3" name="图片 -2147482571"/>
          <p:cNvPicPr>
            <a:picLocks noChangeAspect="1"/>
          </p:cNvPicPr>
          <p:nvPr>
            <p:custDataLst>
              <p:tags r:id="rId2"/>
            </p:custDataLst>
          </p:nvPr>
        </p:nvPicPr>
        <p:blipFill>
          <a:blip r:embed="rId3"/>
          <a:stretch>
            <a:fillRect/>
          </a:stretch>
        </p:blipFill>
        <p:spPr>
          <a:xfrm>
            <a:off x="1672590" y="1894840"/>
            <a:ext cx="8713470" cy="393700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917700" y="1007110"/>
            <a:ext cx="7864475" cy="757555"/>
          </a:xfrm>
          <a:prstGeom prst="rect">
            <a:avLst/>
          </a:prstGeom>
          <a:noFill/>
        </p:spPr>
        <p:txBody>
          <a:bodyPr wrap="square" rtlCol="0" anchor="t">
            <a:noAutofit/>
          </a:bodyPr>
          <a:p>
            <a:r>
              <a:rPr lang="zh-CN" altLang="en-US"/>
              <a:t>After fixing all the constraint data, import it into VizierDb to view it.</a:t>
            </a:r>
            <a:endParaRPr lang="zh-CN" altLang="en-US"/>
          </a:p>
        </p:txBody>
      </p:sp>
      <p:pic>
        <p:nvPicPr>
          <p:cNvPr id="3" name="图片 -2147482570"/>
          <p:cNvPicPr>
            <a:picLocks noChangeAspect="1"/>
          </p:cNvPicPr>
          <p:nvPr>
            <p:custDataLst>
              <p:tags r:id="rId2"/>
            </p:custDataLst>
          </p:nvPr>
        </p:nvPicPr>
        <p:blipFill>
          <a:blip r:embed="rId3"/>
          <a:stretch>
            <a:fillRect/>
          </a:stretch>
        </p:blipFill>
        <p:spPr>
          <a:xfrm>
            <a:off x="2060575" y="1490980"/>
            <a:ext cx="7953375" cy="488950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69"/>
          <p:cNvPicPr>
            <a:picLocks noChangeAspect="1"/>
          </p:cNvPicPr>
          <p:nvPr>
            <p:custDataLst>
              <p:tags r:id="rId2"/>
            </p:custDataLst>
          </p:nvPr>
        </p:nvPicPr>
        <p:blipFill>
          <a:blip r:embed="rId3"/>
          <a:stretch>
            <a:fillRect/>
          </a:stretch>
        </p:blipFill>
        <p:spPr>
          <a:xfrm>
            <a:off x="2004695" y="1964690"/>
            <a:ext cx="8187690" cy="3377565"/>
          </a:xfrm>
          <a:prstGeom prst="rect">
            <a:avLst/>
          </a:prstGeom>
          <a:noFill/>
          <a:ln w="9525">
            <a:noFill/>
          </a:ln>
        </p:spPr>
      </p:pic>
      <p:sp>
        <p:nvSpPr>
          <p:cNvPr id="3" name="文本框 2"/>
          <p:cNvSpPr txBox="1"/>
          <p:nvPr/>
        </p:nvSpPr>
        <p:spPr>
          <a:xfrm>
            <a:off x="2647315" y="1272540"/>
            <a:ext cx="6096000" cy="368300"/>
          </a:xfrm>
          <a:prstGeom prst="rect">
            <a:avLst/>
          </a:prstGeom>
          <a:noFill/>
        </p:spPr>
        <p:txBody>
          <a:bodyPr wrap="square" rtlCol="0" anchor="t">
            <a:spAutoFit/>
          </a:bodyPr>
          <a:p>
            <a:r>
              <a:rPr lang="zh-CN" altLang="en-US"/>
              <a:t>Recheck e0 constraints.</a:t>
            </a:r>
            <a:endParaRPr lang="zh-CN" altLang="en-US"/>
          </a:p>
        </p:txBody>
      </p:sp>
    </p:spTree>
  </p:cSld>
  <p:clrMapOvr>
    <a:masterClrMapping/>
  </p:clrMapOvr>
  <p:transition spd="slow">
    <p:cover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68"/>
          <p:cNvPicPr>
            <a:picLocks noChangeAspect="1"/>
          </p:cNvPicPr>
          <p:nvPr>
            <p:custDataLst>
              <p:tags r:id="rId2"/>
            </p:custDataLst>
          </p:nvPr>
        </p:nvPicPr>
        <p:blipFill>
          <a:blip r:embed="rId3"/>
          <a:stretch>
            <a:fillRect/>
          </a:stretch>
        </p:blipFill>
        <p:spPr>
          <a:xfrm>
            <a:off x="2465705" y="2053590"/>
            <a:ext cx="7329170" cy="3341370"/>
          </a:xfrm>
          <a:prstGeom prst="rect">
            <a:avLst/>
          </a:prstGeom>
          <a:noFill/>
          <a:ln w="9525">
            <a:noFill/>
          </a:ln>
        </p:spPr>
      </p:pic>
      <p:sp>
        <p:nvSpPr>
          <p:cNvPr id="3" name="文本框 2"/>
          <p:cNvSpPr txBox="1"/>
          <p:nvPr>
            <p:custDataLst>
              <p:tags r:id="rId4"/>
            </p:custDataLst>
          </p:nvPr>
        </p:nvSpPr>
        <p:spPr>
          <a:xfrm>
            <a:off x="2647315" y="1272540"/>
            <a:ext cx="6096000" cy="368300"/>
          </a:xfrm>
          <a:prstGeom prst="rect">
            <a:avLst/>
          </a:prstGeom>
          <a:noFill/>
        </p:spPr>
        <p:txBody>
          <a:bodyPr wrap="square" rtlCol="0" anchor="t">
            <a:spAutoFit/>
          </a:bodyPr>
          <a:p>
            <a:r>
              <a:rPr lang="zh-CN" altLang="en-US"/>
              <a:t>Recheck e</a:t>
            </a:r>
            <a:r>
              <a:rPr lang="en-US" altLang="zh-CN"/>
              <a:t>1</a:t>
            </a:r>
            <a:r>
              <a:rPr lang="zh-CN" altLang="en-US"/>
              <a:t> constraints.</a:t>
            </a:r>
            <a:endParaRPr lang="zh-CN" altLang="en-US"/>
          </a:p>
        </p:txBody>
      </p:sp>
    </p:spTree>
  </p:cSld>
  <p:clrMapOvr>
    <a:masterClrMapping/>
  </p:clrMapOvr>
  <p:transition spd="slow">
    <p:cover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67"/>
          <p:cNvPicPr>
            <a:picLocks noChangeAspect="1"/>
          </p:cNvPicPr>
          <p:nvPr>
            <p:custDataLst>
              <p:tags r:id="rId2"/>
            </p:custDataLst>
          </p:nvPr>
        </p:nvPicPr>
        <p:blipFill>
          <a:blip r:embed="rId3"/>
          <a:stretch>
            <a:fillRect/>
          </a:stretch>
        </p:blipFill>
        <p:spPr>
          <a:xfrm>
            <a:off x="2026920" y="2114550"/>
            <a:ext cx="8542020" cy="3731260"/>
          </a:xfrm>
          <a:prstGeom prst="rect">
            <a:avLst/>
          </a:prstGeom>
          <a:noFill/>
          <a:ln w="9525">
            <a:noFill/>
          </a:ln>
        </p:spPr>
      </p:pic>
      <p:sp>
        <p:nvSpPr>
          <p:cNvPr id="3" name="文本框 2"/>
          <p:cNvSpPr txBox="1"/>
          <p:nvPr/>
        </p:nvSpPr>
        <p:spPr>
          <a:xfrm>
            <a:off x="2228850" y="1231265"/>
            <a:ext cx="6096000" cy="368300"/>
          </a:xfrm>
          <a:prstGeom prst="rect">
            <a:avLst/>
          </a:prstGeom>
          <a:noFill/>
        </p:spPr>
        <p:txBody>
          <a:bodyPr wrap="square" rtlCol="0" anchor="t">
            <a:spAutoFit/>
          </a:bodyPr>
          <a:p>
            <a:r>
              <a:rPr lang="zh-CN" altLang="en-US">
                <a:sym typeface="+mn-ea"/>
              </a:rPr>
              <a:t>Recheck e</a:t>
            </a:r>
            <a:r>
              <a:rPr lang="en-US" altLang="zh-CN">
                <a:sym typeface="+mn-ea"/>
              </a:rPr>
              <a:t>2</a:t>
            </a:r>
            <a:r>
              <a:rPr lang="zh-CN" altLang="en-US">
                <a:sym typeface="+mn-ea"/>
              </a:rPr>
              <a:t> constraints.</a:t>
            </a:r>
            <a:endParaRPr lang="zh-CN" altLang="en-US">
              <a:sym typeface="+mn-ea"/>
            </a:endParaRPr>
          </a:p>
        </p:txBody>
      </p:sp>
    </p:spTree>
  </p:cSld>
  <p:clrMapOvr>
    <a:masterClrMapping/>
  </p:clrMapOvr>
  <p:transition spd="slow">
    <p:cover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66"/>
          <p:cNvPicPr>
            <a:picLocks noChangeAspect="1"/>
          </p:cNvPicPr>
          <p:nvPr>
            <p:custDataLst>
              <p:tags r:id="rId2"/>
            </p:custDataLst>
          </p:nvPr>
        </p:nvPicPr>
        <p:blipFill>
          <a:blip r:embed="rId3"/>
          <a:stretch>
            <a:fillRect/>
          </a:stretch>
        </p:blipFill>
        <p:spPr>
          <a:xfrm>
            <a:off x="1695450" y="2165350"/>
            <a:ext cx="9180195" cy="3760470"/>
          </a:xfrm>
          <a:prstGeom prst="rect">
            <a:avLst/>
          </a:prstGeom>
          <a:noFill/>
          <a:ln w="9525">
            <a:noFill/>
          </a:ln>
        </p:spPr>
      </p:pic>
      <p:sp>
        <p:nvSpPr>
          <p:cNvPr id="3" name="文本框 2"/>
          <p:cNvSpPr txBox="1"/>
          <p:nvPr/>
        </p:nvSpPr>
        <p:spPr>
          <a:xfrm>
            <a:off x="2305050" y="1272540"/>
            <a:ext cx="6096000" cy="368300"/>
          </a:xfrm>
          <a:prstGeom prst="rect">
            <a:avLst/>
          </a:prstGeom>
          <a:noFill/>
        </p:spPr>
        <p:txBody>
          <a:bodyPr wrap="square" rtlCol="0" anchor="t">
            <a:spAutoFit/>
          </a:bodyPr>
          <a:p>
            <a:r>
              <a:rPr lang="zh-CN" altLang="en-US">
                <a:sym typeface="+mn-ea"/>
              </a:rPr>
              <a:t>Recheck e</a:t>
            </a:r>
            <a:r>
              <a:rPr lang="en-US" altLang="zh-CN">
                <a:sym typeface="+mn-ea"/>
              </a:rPr>
              <a:t>3</a:t>
            </a:r>
            <a:r>
              <a:rPr lang="zh-CN" altLang="en-US">
                <a:sym typeface="+mn-ea"/>
              </a:rPr>
              <a:t> constraints.</a:t>
            </a:r>
            <a:endParaRPr lang="zh-CN" altLang="en-US">
              <a:sym typeface="+mn-ea"/>
            </a:endParaRPr>
          </a:p>
        </p:txBody>
      </p:sp>
    </p:spTree>
  </p:cSld>
  <p:clrMapOvr>
    <a:masterClrMapping/>
  </p:clrMapOvr>
  <p:transition spd="slow">
    <p:cover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63"/>
          <p:cNvPicPr>
            <a:picLocks noChangeAspect="1"/>
          </p:cNvPicPr>
          <p:nvPr>
            <p:custDataLst>
              <p:tags r:id="rId2"/>
            </p:custDataLst>
          </p:nvPr>
        </p:nvPicPr>
        <p:blipFill>
          <a:blip r:embed="rId3"/>
          <a:stretch>
            <a:fillRect/>
          </a:stretch>
        </p:blipFill>
        <p:spPr>
          <a:xfrm>
            <a:off x="1998345" y="2018030"/>
            <a:ext cx="7983855" cy="3932555"/>
          </a:xfrm>
          <a:prstGeom prst="rect">
            <a:avLst/>
          </a:prstGeom>
          <a:noFill/>
          <a:ln w="9525">
            <a:noFill/>
          </a:ln>
        </p:spPr>
      </p:pic>
      <p:sp>
        <p:nvSpPr>
          <p:cNvPr id="3" name="文本框 2"/>
          <p:cNvSpPr txBox="1"/>
          <p:nvPr/>
        </p:nvSpPr>
        <p:spPr>
          <a:xfrm>
            <a:off x="2232025" y="1091565"/>
            <a:ext cx="6096000" cy="368300"/>
          </a:xfrm>
          <a:prstGeom prst="rect">
            <a:avLst/>
          </a:prstGeom>
          <a:noFill/>
        </p:spPr>
        <p:txBody>
          <a:bodyPr wrap="square" rtlCol="0" anchor="t">
            <a:spAutoFit/>
          </a:bodyPr>
          <a:p>
            <a:r>
              <a:rPr lang="zh-CN" altLang="en-US">
                <a:sym typeface="+mn-ea"/>
              </a:rPr>
              <a:t>Recheck e</a:t>
            </a:r>
            <a:r>
              <a:rPr lang="en-US" altLang="zh-CN">
                <a:sym typeface="+mn-ea"/>
              </a:rPr>
              <a:t>4</a:t>
            </a:r>
            <a:r>
              <a:rPr lang="zh-CN" altLang="en-US">
                <a:sym typeface="+mn-ea"/>
              </a:rPr>
              <a:t> constraints.</a:t>
            </a:r>
            <a:endParaRPr lang="zh-CN" altLang="en-US">
              <a:sym typeface="+mn-ea"/>
            </a:endParaRPr>
          </a:p>
        </p:txBody>
      </p:sp>
    </p:spTree>
  </p:cSld>
  <p:clrMapOvr>
    <a:masterClrMapping/>
  </p:clrMapOvr>
  <p:transition spd="slow">
    <p:cover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zh-CN" altLang="en-US" sz="3200">
                <a:sym typeface="+mn-ea"/>
              </a:rPr>
              <a:t>Data cleaning</a:t>
            </a:r>
            <a:endParaRPr lang="en-US" altLang="zh-CN" sz="3200"/>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62"/>
          <p:cNvPicPr>
            <a:picLocks noChangeAspect="1"/>
          </p:cNvPicPr>
          <p:nvPr>
            <p:custDataLst>
              <p:tags r:id="rId2"/>
            </p:custDataLst>
          </p:nvPr>
        </p:nvPicPr>
        <p:blipFill>
          <a:blip r:embed="rId3"/>
          <a:stretch>
            <a:fillRect/>
          </a:stretch>
        </p:blipFill>
        <p:spPr>
          <a:xfrm>
            <a:off x="2343150" y="1947545"/>
            <a:ext cx="7858760" cy="4203065"/>
          </a:xfrm>
          <a:prstGeom prst="rect">
            <a:avLst/>
          </a:prstGeom>
          <a:noFill/>
          <a:ln w="9525">
            <a:noFill/>
          </a:ln>
        </p:spPr>
      </p:pic>
      <p:sp>
        <p:nvSpPr>
          <p:cNvPr id="3" name="文本框 2"/>
          <p:cNvSpPr txBox="1"/>
          <p:nvPr/>
        </p:nvSpPr>
        <p:spPr>
          <a:xfrm>
            <a:off x="2491105" y="1146175"/>
            <a:ext cx="6096000" cy="368300"/>
          </a:xfrm>
          <a:prstGeom prst="rect">
            <a:avLst/>
          </a:prstGeom>
          <a:noFill/>
        </p:spPr>
        <p:txBody>
          <a:bodyPr wrap="square" rtlCol="0" anchor="t">
            <a:spAutoFit/>
          </a:bodyPr>
          <a:p>
            <a:r>
              <a:rPr lang="zh-CN" altLang="en-US">
                <a:sym typeface="+mn-ea"/>
              </a:rPr>
              <a:t>Recheck e</a:t>
            </a:r>
            <a:r>
              <a:rPr lang="en-US" altLang="zh-CN">
                <a:sym typeface="+mn-ea"/>
              </a:rPr>
              <a:t>5</a:t>
            </a:r>
            <a:r>
              <a:rPr lang="zh-CN" altLang="en-US">
                <a:sym typeface="+mn-ea"/>
              </a:rPr>
              <a:t> constraints.</a:t>
            </a:r>
            <a:endParaRPr lang="zh-CN" altLang="en-US">
              <a:sym typeface="+mn-ea"/>
            </a:endParaRPr>
          </a:p>
        </p:txBody>
      </p:sp>
    </p:spTree>
  </p:cSld>
  <p:clrMapOvr>
    <a:masterClrMapping/>
  </p:clrMapOvr>
  <p:transition spd="slow">
    <p:cover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640965" y="893445"/>
            <a:ext cx="6096000" cy="368300"/>
          </a:xfrm>
          <a:prstGeom prst="rect">
            <a:avLst/>
          </a:prstGeom>
          <a:noFill/>
        </p:spPr>
        <p:txBody>
          <a:bodyPr wrap="square" rtlCol="0" anchor="t">
            <a:spAutoFit/>
          </a:bodyPr>
          <a:p>
            <a:r>
              <a:rPr lang="zh-CN" altLang="en-US"/>
              <a:t>Using Talend to do data integration, and extraction tasks</a:t>
            </a:r>
            <a:endParaRPr lang="zh-CN" altLang="en-US"/>
          </a:p>
        </p:txBody>
      </p:sp>
      <p:pic>
        <p:nvPicPr>
          <p:cNvPr id="3" name="图片 2" descr="table_columns_schema"/>
          <p:cNvPicPr>
            <a:picLocks noChangeAspect="1"/>
          </p:cNvPicPr>
          <p:nvPr/>
        </p:nvPicPr>
        <p:blipFill>
          <a:blip r:embed="rId2"/>
          <a:stretch>
            <a:fillRect/>
          </a:stretch>
        </p:blipFill>
        <p:spPr>
          <a:xfrm>
            <a:off x="2792730" y="2022475"/>
            <a:ext cx="6606540" cy="4033520"/>
          </a:xfrm>
          <a:prstGeom prst="rect">
            <a:avLst/>
          </a:prstGeom>
        </p:spPr>
      </p:pic>
      <p:sp>
        <p:nvSpPr>
          <p:cNvPr id="5" name="文本框 4"/>
          <p:cNvSpPr txBox="1"/>
          <p:nvPr/>
        </p:nvSpPr>
        <p:spPr>
          <a:xfrm>
            <a:off x="2799715" y="1377315"/>
            <a:ext cx="6096000" cy="368300"/>
          </a:xfrm>
          <a:prstGeom prst="rect">
            <a:avLst/>
          </a:prstGeom>
          <a:noFill/>
        </p:spPr>
        <p:txBody>
          <a:bodyPr wrap="square" rtlCol="0" anchor="t">
            <a:spAutoFit/>
          </a:bodyPr>
          <a:p>
            <a:r>
              <a:rPr lang="zh-CN" altLang="en-US"/>
              <a:t>source table</a:t>
            </a:r>
            <a:r>
              <a:rPr lang="en-US" altLang="zh-CN"/>
              <a:t>:</a:t>
            </a:r>
            <a:endParaRPr lang="en-US" altLang="zh-CN"/>
          </a:p>
        </p:txBody>
      </p:sp>
    </p:spTree>
  </p:cSld>
  <p:clrMapOvr>
    <a:masterClrMapping/>
  </p:clrMapOvr>
  <p:transition spd="slow">
    <p:cover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4705" y="74295"/>
            <a:ext cx="10320020" cy="922020"/>
          </a:xfrm>
          <a:prstGeom prst="rect">
            <a:avLst/>
          </a:prstGeom>
          <a:noFill/>
        </p:spPr>
        <p:txBody>
          <a:bodyPr wrap="square" rtlCol="0" anchor="t">
            <a:spAutoFit/>
          </a:bodyPr>
          <a:p>
            <a:pPr algn="l">
              <a:buClrTx/>
              <a:buSzTx/>
              <a:buFontTx/>
            </a:pPr>
            <a:r>
              <a:rPr lang="en-US">
                <a:latin typeface="Calibri" panose="020F0502020204030204" pitchFamily="34" charset="0"/>
                <a:ea typeface="宋体" panose="02010600030101010101" pitchFamily="2" charset="-122"/>
                <a:sym typeface="+mn-ea"/>
              </a:rPr>
              <a:t>Data import into VizierDB:</a:t>
            </a:r>
            <a:endParaRPr lang="en-US">
              <a:latin typeface="Calibri" panose="020F0502020204030204" pitchFamily="34" charset="0"/>
              <a:ea typeface="宋体" panose="02010600030101010101" pitchFamily="2" charset="-122"/>
            </a:endParaRPr>
          </a:p>
          <a:p>
            <a:pPr algn="l">
              <a:buClrTx/>
              <a:buSzTx/>
              <a:buFontTx/>
            </a:pPr>
            <a:r>
              <a:rPr lang="en-US">
                <a:latin typeface="Calibri" panose="020F0502020204030204" pitchFamily="34" charset="0"/>
                <a:ea typeface="宋体" panose="02010600030101010101" pitchFamily="2" charset="-122"/>
              </a:rPr>
              <a:t>Viewing individual column information,You can see a lot of nulls and duplicates by the information in the columns:</a:t>
            </a:r>
            <a:endParaRPr lang="en-US">
              <a:latin typeface="Calibri" panose="020F0502020204030204" pitchFamily="34" charset="0"/>
              <a:ea typeface="宋体" panose="02010600030101010101" pitchFamily="2" charset="-122"/>
            </a:endParaRPr>
          </a:p>
        </p:txBody>
      </p:sp>
      <p:pic>
        <p:nvPicPr>
          <p:cNvPr id="2" name="图片 -2147482560"/>
          <p:cNvPicPr>
            <a:picLocks noChangeAspect="1"/>
          </p:cNvPicPr>
          <p:nvPr>
            <p:custDataLst>
              <p:tags r:id="rId1"/>
            </p:custDataLst>
          </p:nvPr>
        </p:nvPicPr>
        <p:blipFill>
          <a:blip r:embed="rId2"/>
          <a:stretch>
            <a:fillRect/>
          </a:stretch>
        </p:blipFill>
        <p:spPr>
          <a:xfrm>
            <a:off x="600075" y="898525"/>
            <a:ext cx="5363845" cy="2858770"/>
          </a:xfrm>
          <a:prstGeom prst="rect">
            <a:avLst/>
          </a:prstGeom>
          <a:noFill/>
          <a:ln w="9525">
            <a:noFill/>
          </a:ln>
        </p:spPr>
      </p:pic>
      <p:pic>
        <p:nvPicPr>
          <p:cNvPr id="4" name="图片 -2147482535"/>
          <p:cNvPicPr>
            <a:picLocks noChangeAspect="1"/>
          </p:cNvPicPr>
          <p:nvPr>
            <p:custDataLst>
              <p:tags r:id="rId3"/>
            </p:custDataLst>
          </p:nvPr>
        </p:nvPicPr>
        <p:blipFill>
          <a:blip r:embed="rId4"/>
          <a:stretch>
            <a:fillRect/>
          </a:stretch>
        </p:blipFill>
        <p:spPr>
          <a:xfrm>
            <a:off x="5732780" y="969645"/>
            <a:ext cx="5755005" cy="2578735"/>
          </a:xfrm>
          <a:prstGeom prst="rect">
            <a:avLst/>
          </a:prstGeom>
          <a:noFill/>
          <a:ln w="9525">
            <a:noFill/>
          </a:ln>
        </p:spPr>
      </p:pic>
      <p:pic>
        <p:nvPicPr>
          <p:cNvPr id="5" name="图片 -2147482534"/>
          <p:cNvPicPr>
            <a:picLocks noChangeAspect="1"/>
          </p:cNvPicPr>
          <p:nvPr>
            <p:custDataLst>
              <p:tags r:id="rId5"/>
            </p:custDataLst>
          </p:nvPr>
        </p:nvPicPr>
        <p:blipFill>
          <a:blip r:embed="rId6"/>
          <a:stretch>
            <a:fillRect/>
          </a:stretch>
        </p:blipFill>
        <p:spPr>
          <a:xfrm>
            <a:off x="536893" y="3829685"/>
            <a:ext cx="5271135" cy="2310130"/>
          </a:xfrm>
          <a:prstGeom prst="rect">
            <a:avLst/>
          </a:prstGeom>
          <a:noFill/>
          <a:ln w="9525">
            <a:noFill/>
          </a:ln>
        </p:spPr>
      </p:pic>
      <p:pic>
        <p:nvPicPr>
          <p:cNvPr id="6" name="图片 5"/>
          <p:cNvPicPr>
            <a:picLocks noChangeAspect="1"/>
          </p:cNvPicPr>
          <p:nvPr>
            <p:custDataLst>
              <p:tags r:id="rId7"/>
            </p:custDataLst>
          </p:nvPr>
        </p:nvPicPr>
        <p:blipFill>
          <a:blip r:embed="rId8"/>
          <a:stretch>
            <a:fillRect/>
          </a:stretch>
        </p:blipFill>
        <p:spPr>
          <a:xfrm>
            <a:off x="5808345" y="4138930"/>
            <a:ext cx="6128385" cy="206438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1" descr="building_energy_table_schema"/>
          <p:cNvPicPr>
            <a:picLocks noChangeAspect="1"/>
          </p:cNvPicPr>
          <p:nvPr/>
        </p:nvPicPr>
        <p:blipFill>
          <a:blip r:embed="rId2"/>
          <a:stretch>
            <a:fillRect/>
          </a:stretch>
        </p:blipFill>
        <p:spPr>
          <a:xfrm>
            <a:off x="3014345" y="1304290"/>
            <a:ext cx="7012940" cy="4850765"/>
          </a:xfrm>
          <a:prstGeom prst="rect">
            <a:avLst/>
          </a:prstGeom>
        </p:spPr>
      </p:pic>
      <p:sp>
        <p:nvSpPr>
          <p:cNvPr id="3" name="文本框 2"/>
          <p:cNvSpPr txBox="1"/>
          <p:nvPr/>
        </p:nvSpPr>
        <p:spPr>
          <a:xfrm>
            <a:off x="3321685" y="829945"/>
            <a:ext cx="6096000" cy="368300"/>
          </a:xfrm>
          <a:prstGeom prst="rect">
            <a:avLst/>
          </a:prstGeom>
          <a:noFill/>
        </p:spPr>
        <p:txBody>
          <a:bodyPr wrap="square" rtlCol="0" anchor="t">
            <a:spAutoFit/>
          </a:bodyPr>
          <a:p>
            <a:r>
              <a:rPr lang="zh-CN" altLang="en-US">
                <a:sym typeface="+mn-ea"/>
              </a:rPr>
              <a:t>source table</a:t>
            </a:r>
            <a:r>
              <a:rPr lang="en-US" altLang="zh-CN">
                <a:sym typeface="+mn-ea"/>
              </a:rPr>
              <a:t>:</a:t>
            </a:r>
            <a:endParaRPr lang="en-US" altLang="zh-CN">
              <a:sym typeface="+mn-ea"/>
            </a:endParaRPr>
          </a:p>
        </p:txBody>
      </p:sp>
    </p:spTree>
  </p:cSld>
  <p:clrMapOvr>
    <a:masterClrMapping/>
  </p:clrMapOvr>
  <p:transition spd="slow">
    <p:cover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1" descr="building_community_table_schema"/>
          <p:cNvPicPr>
            <a:picLocks noChangeAspect="1"/>
          </p:cNvPicPr>
          <p:nvPr/>
        </p:nvPicPr>
        <p:blipFill>
          <a:blip r:embed="rId2"/>
          <a:stretch>
            <a:fillRect/>
          </a:stretch>
        </p:blipFill>
        <p:spPr>
          <a:xfrm>
            <a:off x="3532505" y="1258570"/>
            <a:ext cx="6135370" cy="4740910"/>
          </a:xfrm>
          <a:prstGeom prst="rect">
            <a:avLst/>
          </a:prstGeom>
        </p:spPr>
      </p:pic>
      <p:sp>
        <p:nvSpPr>
          <p:cNvPr id="3" name="文本框 2"/>
          <p:cNvSpPr txBox="1"/>
          <p:nvPr/>
        </p:nvSpPr>
        <p:spPr>
          <a:xfrm>
            <a:off x="3532505" y="697230"/>
            <a:ext cx="6096000" cy="368300"/>
          </a:xfrm>
          <a:prstGeom prst="rect">
            <a:avLst/>
          </a:prstGeom>
          <a:noFill/>
        </p:spPr>
        <p:txBody>
          <a:bodyPr wrap="square" rtlCol="0" anchor="t">
            <a:spAutoFit/>
          </a:bodyPr>
          <a:p>
            <a:r>
              <a:rPr lang="zh-CN" altLang="en-US">
                <a:sym typeface="+mn-ea"/>
              </a:rPr>
              <a:t>source table</a:t>
            </a:r>
            <a:r>
              <a:rPr lang="en-US" altLang="zh-CN">
                <a:sym typeface="+mn-ea"/>
              </a:rPr>
              <a:t>:</a:t>
            </a:r>
            <a:endParaRPr lang="en-US" altLang="zh-CN">
              <a:sym typeface="+mn-ea"/>
            </a:endParaRPr>
          </a:p>
        </p:txBody>
      </p:sp>
    </p:spTree>
  </p:cSld>
  <p:clrMapOvr>
    <a:masterClrMapping/>
  </p:clrMapOvr>
  <p:transition spd="slow">
    <p:cover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1" descr="building_street_table_schema"/>
          <p:cNvPicPr>
            <a:picLocks noChangeAspect="1"/>
          </p:cNvPicPr>
          <p:nvPr/>
        </p:nvPicPr>
        <p:blipFill>
          <a:blip r:embed="rId2"/>
          <a:stretch>
            <a:fillRect/>
          </a:stretch>
        </p:blipFill>
        <p:spPr>
          <a:xfrm>
            <a:off x="3453765" y="1207135"/>
            <a:ext cx="5977890" cy="5103495"/>
          </a:xfrm>
          <a:prstGeom prst="rect">
            <a:avLst/>
          </a:prstGeom>
        </p:spPr>
      </p:pic>
      <p:sp>
        <p:nvSpPr>
          <p:cNvPr id="3" name="文本框 2"/>
          <p:cNvSpPr txBox="1"/>
          <p:nvPr/>
        </p:nvSpPr>
        <p:spPr>
          <a:xfrm>
            <a:off x="3138805" y="746125"/>
            <a:ext cx="6096000" cy="368300"/>
          </a:xfrm>
          <a:prstGeom prst="rect">
            <a:avLst/>
          </a:prstGeom>
          <a:noFill/>
        </p:spPr>
        <p:txBody>
          <a:bodyPr wrap="square" rtlCol="0" anchor="t">
            <a:spAutoFit/>
          </a:bodyPr>
          <a:p>
            <a:r>
              <a:rPr lang="zh-CN" altLang="en-US">
                <a:sym typeface="+mn-ea"/>
              </a:rPr>
              <a:t>source table</a:t>
            </a:r>
            <a:r>
              <a:rPr lang="en-US" altLang="zh-CN">
                <a:sym typeface="+mn-ea"/>
              </a:rPr>
              <a:t>:</a:t>
            </a:r>
            <a:endParaRPr lang="en-US" altLang="zh-CN">
              <a:sym typeface="+mn-ea"/>
            </a:endParaRPr>
          </a:p>
        </p:txBody>
      </p:sp>
    </p:spTree>
  </p:cSld>
  <p:clrMapOvr>
    <a:masterClrMapping/>
  </p:clrMapOvr>
  <p:transition spd="slow">
    <p:cover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1" descr="community_service_table_schema"/>
          <p:cNvPicPr>
            <a:picLocks noChangeAspect="1"/>
          </p:cNvPicPr>
          <p:nvPr/>
        </p:nvPicPr>
        <p:blipFill>
          <a:blip r:embed="rId2"/>
          <a:stretch>
            <a:fillRect/>
          </a:stretch>
        </p:blipFill>
        <p:spPr>
          <a:xfrm>
            <a:off x="3442970" y="1563370"/>
            <a:ext cx="6069330" cy="4197350"/>
          </a:xfrm>
          <a:prstGeom prst="rect">
            <a:avLst/>
          </a:prstGeom>
        </p:spPr>
      </p:pic>
      <p:sp>
        <p:nvSpPr>
          <p:cNvPr id="3" name="文本框 2"/>
          <p:cNvSpPr txBox="1"/>
          <p:nvPr/>
        </p:nvSpPr>
        <p:spPr>
          <a:xfrm>
            <a:off x="3416300" y="1015365"/>
            <a:ext cx="6096000" cy="368300"/>
          </a:xfrm>
          <a:prstGeom prst="rect">
            <a:avLst/>
          </a:prstGeom>
          <a:noFill/>
        </p:spPr>
        <p:txBody>
          <a:bodyPr wrap="square" rtlCol="0" anchor="t">
            <a:spAutoFit/>
          </a:bodyPr>
          <a:p>
            <a:r>
              <a:rPr lang="zh-CN" altLang="en-US">
                <a:sym typeface="+mn-ea"/>
              </a:rPr>
              <a:t>source table</a:t>
            </a:r>
            <a:r>
              <a:rPr lang="en-US" altLang="zh-CN">
                <a:sym typeface="+mn-ea"/>
              </a:rPr>
              <a:t>:</a:t>
            </a:r>
            <a:endParaRPr lang="en-US" altLang="zh-CN">
              <a:sym typeface="+mn-ea"/>
            </a:endParaRPr>
          </a:p>
        </p:txBody>
      </p:sp>
    </p:spTree>
  </p:cSld>
  <p:clrMapOvr>
    <a:masterClrMapping/>
  </p:clrMapOvr>
  <p:transition spd="slow">
    <p:cover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893060" y="788035"/>
            <a:ext cx="6096000" cy="368300"/>
          </a:xfrm>
          <a:prstGeom prst="rect">
            <a:avLst/>
          </a:prstGeom>
          <a:noFill/>
        </p:spPr>
        <p:txBody>
          <a:bodyPr wrap="square" rtlCol="0" anchor="t">
            <a:spAutoFit/>
          </a:bodyPr>
          <a:p>
            <a:r>
              <a:rPr lang="zh-CN" altLang="en-US"/>
              <a:t>target table</a:t>
            </a:r>
            <a:r>
              <a:rPr lang="en-US" altLang="zh-CN"/>
              <a:t>:</a:t>
            </a:r>
            <a:endParaRPr lang="en-US" altLang="zh-CN"/>
          </a:p>
        </p:txBody>
      </p:sp>
      <p:pic>
        <p:nvPicPr>
          <p:cNvPr id="4" name="图片 3" descr="building_covered_table_schema"/>
          <p:cNvPicPr>
            <a:picLocks noChangeAspect="1"/>
          </p:cNvPicPr>
          <p:nvPr/>
        </p:nvPicPr>
        <p:blipFill>
          <a:blip r:embed="rId2"/>
          <a:stretch>
            <a:fillRect/>
          </a:stretch>
        </p:blipFill>
        <p:spPr>
          <a:xfrm>
            <a:off x="2971165" y="1290955"/>
            <a:ext cx="7526655" cy="5162550"/>
          </a:xfrm>
          <a:prstGeom prst="rect">
            <a:avLst/>
          </a:prstGeom>
        </p:spPr>
      </p:pic>
    </p:spTree>
  </p:cSld>
  <p:clrMapOvr>
    <a:masterClrMapping/>
  </p:clrMapOvr>
  <p:transition spd="slow">
    <p:cover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303780" y="850900"/>
            <a:ext cx="6096000" cy="368300"/>
          </a:xfrm>
          <a:prstGeom prst="rect">
            <a:avLst/>
          </a:prstGeom>
          <a:noFill/>
        </p:spPr>
        <p:txBody>
          <a:bodyPr wrap="square" rtlCol="0" anchor="t">
            <a:spAutoFit/>
          </a:bodyPr>
          <a:p>
            <a:r>
              <a:rPr lang="zh-CN" altLang="en-US">
                <a:sym typeface="+mn-ea"/>
              </a:rPr>
              <a:t>target table</a:t>
            </a:r>
            <a:r>
              <a:rPr lang="en-US" altLang="zh-CN">
                <a:sym typeface="+mn-ea"/>
              </a:rPr>
              <a:t>:</a:t>
            </a:r>
            <a:endParaRPr lang="en-US" altLang="zh-CN">
              <a:sym typeface="+mn-ea"/>
            </a:endParaRPr>
          </a:p>
        </p:txBody>
      </p:sp>
      <p:pic>
        <p:nvPicPr>
          <p:cNvPr id="4" name="图片 3" descr="community_table_schema"/>
          <p:cNvPicPr>
            <a:picLocks noChangeAspect="1"/>
          </p:cNvPicPr>
          <p:nvPr/>
        </p:nvPicPr>
        <p:blipFill>
          <a:blip r:embed="rId2"/>
          <a:stretch>
            <a:fillRect/>
          </a:stretch>
        </p:blipFill>
        <p:spPr>
          <a:xfrm>
            <a:off x="2364740" y="1416685"/>
            <a:ext cx="7313295" cy="5057775"/>
          </a:xfrm>
          <a:prstGeom prst="rect">
            <a:avLst/>
          </a:prstGeom>
        </p:spPr>
      </p:pic>
    </p:spTree>
  </p:cSld>
  <p:clrMapOvr>
    <a:masterClrMapping/>
  </p:clrMapOvr>
  <p:transition spd="slow">
    <p:cover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1974215" y="788035"/>
            <a:ext cx="6096000" cy="368300"/>
          </a:xfrm>
          <a:prstGeom prst="rect">
            <a:avLst/>
          </a:prstGeom>
          <a:noFill/>
        </p:spPr>
        <p:txBody>
          <a:bodyPr wrap="square" rtlCol="0" anchor="t">
            <a:spAutoFit/>
          </a:bodyPr>
          <a:p>
            <a:r>
              <a:rPr lang="zh-CN" altLang="en-US">
                <a:sym typeface="+mn-ea"/>
              </a:rPr>
              <a:t>target table</a:t>
            </a:r>
            <a:r>
              <a:rPr lang="en-US" altLang="zh-CN">
                <a:sym typeface="+mn-ea"/>
              </a:rPr>
              <a:t>:</a:t>
            </a:r>
            <a:endParaRPr lang="en-US" altLang="zh-CN">
              <a:sym typeface="+mn-ea"/>
            </a:endParaRPr>
          </a:p>
        </p:txBody>
      </p:sp>
      <p:pic>
        <p:nvPicPr>
          <p:cNvPr id="3" name="图片 2" descr="location_table_schema"/>
          <p:cNvPicPr>
            <a:picLocks noChangeAspect="1"/>
          </p:cNvPicPr>
          <p:nvPr/>
        </p:nvPicPr>
        <p:blipFill>
          <a:blip r:embed="rId2"/>
          <a:stretch>
            <a:fillRect/>
          </a:stretch>
        </p:blipFill>
        <p:spPr>
          <a:xfrm>
            <a:off x="2068830" y="1344295"/>
            <a:ext cx="8356600" cy="4968875"/>
          </a:xfrm>
          <a:prstGeom prst="rect">
            <a:avLst/>
          </a:prstGeom>
        </p:spPr>
      </p:pic>
    </p:spTree>
  </p:cSld>
  <p:clrMapOvr>
    <a:masterClrMapping/>
  </p:clrMapOvr>
  <p:transition spd="slow">
    <p:cover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613025" y="900430"/>
            <a:ext cx="6096000" cy="368300"/>
          </a:xfrm>
          <a:prstGeom prst="rect">
            <a:avLst/>
          </a:prstGeom>
          <a:noFill/>
        </p:spPr>
        <p:txBody>
          <a:bodyPr wrap="square" rtlCol="0" anchor="t">
            <a:spAutoFit/>
          </a:bodyPr>
          <a:p>
            <a:r>
              <a:rPr lang="zh-CN" altLang="en-US"/>
              <a:t>Create source and target files delimited.</a:t>
            </a:r>
            <a:endParaRPr lang="zh-CN" altLang="en-US"/>
          </a:p>
        </p:txBody>
      </p:sp>
      <p:pic>
        <p:nvPicPr>
          <p:cNvPr id="3" name="图片 -2147482550"/>
          <p:cNvPicPr>
            <a:picLocks noChangeAspect="1"/>
          </p:cNvPicPr>
          <p:nvPr>
            <p:custDataLst>
              <p:tags r:id="rId2"/>
            </p:custDataLst>
          </p:nvPr>
        </p:nvPicPr>
        <p:blipFill>
          <a:blip r:embed="rId3"/>
          <a:stretch>
            <a:fillRect/>
          </a:stretch>
        </p:blipFill>
        <p:spPr>
          <a:xfrm>
            <a:off x="2780665" y="1343660"/>
            <a:ext cx="5760720" cy="521525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39"/>
          <p:cNvPicPr>
            <a:picLocks noChangeAspect="1"/>
          </p:cNvPicPr>
          <p:nvPr>
            <p:custDataLst>
              <p:tags r:id="rId2"/>
            </p:custDataLst>
          </p:nvPr>
        </p:nvPicPr>
        <p:blipFill>
          <a:blip r:embed="rId3"/>
          <a:stretch>
            <a:fillRect/>
          </a:stretch>
        </p:blipFill>
        <p:spPr>
          <a:xfrm>
            <a:off x="2974340" y="1655445"/>
            <a:ext cx="6390640" cy="3847465"/>
          </a:xfrm>
          <a:prstGeom prst="rect">
            <a:avLst/>
          </a:prstGeom>
          <a:noFill/>
          <a:ln w="9525">
            <a:noFill/>
          </a:ln>
        </p:spPr>
      </p:pic>
      <p:sp>
        <p:nvSpPr>
          <p:cNvPr id="3" name="文本框 2"/>
          <p:cNvSpPr txBox="1"/>
          <p:nvPr/>
        </p:nvSpPr>
        <p:spPr>
          <a:xfrm>
            <a:off x="2921635" y="929005"/>
            <a:ext cx="6096000" cy="368300"/>
          </a:xfrm>
          <a:prstGeom prst="rect">
            <a:avLst/>
          </a:prstGeom>
          <a:noFill/>
        </p:spPr>
        <p:txBody>
          <a:bodyPr wrap="square" rtlCol="0" anchor="t">
            <a:spAutoFit/>
          </a:bodyPr>
          <a:p>
            <a:r>
              <a:rPr lang="zh-CN" altLang="en-US"/>
              <a:t>Create a schema for the corresponding table</a:t>
            </a:r>
            <a:endParaRPr lang="zh-CN" altLang="en-US"/>
          </a:p>
        </p:txBody>
      </p:sp>
    </p:spTree>
  </p:cSld>
  <p:clrMapOvr>
    <a:masterClrMapping/>
  </p:clrMapOvr>
  <p:transition spd="slow">
    <p:cover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3131820" y="746125"/>
            <a:ext cx="6096000" cy="368300"/>
          </a:xfrm>
          <a:prstGeom prst="rect">
            <a:avLst/>
          </a:prstGeom>
          <a:noFill/>
        </p:spPr>
        <p:txBody>
          <a:bodyPr wrap="square" rtlCol="0" anchor="t">
            <a:spAutoFit/>
          </a:bodyPr>
          <a:p>
            <a:r>
              <a:rPr lang="zh-CN" altLang="en-US"/>
              <a:t>Create Data Integration Tasks.</a:t>
            </a:r>
            <a:endParaRPr lang="zh-CN" altLang="en-US"/>
          </a:p>
        </p:txBody>
      </p:sp>
      <p:pic>
        <p:nvPicPr>
          <p:cNvPr id="3" name="图片 -2147482549"/>
          <p:cNvPicPr>
            <a:picLocks noChangeAspect="1"/>
          </p:cNvPicPr>
          <p:nvPr>
            <p:custDataLst>
              <p:tags r:id="rId2"/>
            </p:custDataLst>
          </p:nvPr>
        </p:nvPicPr>
        <p:blipFill>
          <a:blip r:embed="rId3"/>
          <a:stretch>
            <a:fillRect/>
          </a:stretch>
        </p:blipFill>
        <p:spPr>
          <a:xfrm>
            <a:off x="2458720" y="1479550"/>
            <a:ext cx="8355330" cy="380809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2147482532"/>
          <p:cNvPicPr>
            <a:picLocks noChangeAspect="1"/>
          </p:cNvPicPr>
          <p:nvPr>
            <p:custDataLst>
              <p:tags r:id="rId1"/>
            </p:custDataLst>
          </p:nvPr>
        </p:nvPicPr>
        <p:blipFill>
          <a:blip r:embed="rId2"/>
          <a:stretch>
            <a:fillRect/>
          </a:stretch>
        </p:blipFill>
        <p:spPr>
          <a:xfrm>
            <a:off x="1079500" y="873760"/>
            <a:ext cx="5267960" cy="2165350"/>
          </a:xfrm>
          <a:prstGeom prst="rect">
            <a:avLst/>
          </a:prstGeom>
          <a:noFill/>
          <a:ln w="9525">
            <a:noFill/>
          </a:ln>
        </p:spPr>
      </p:pic>
      <p:pic>
        <p:nvPicPr>
          <p:cNvPr id="2" name="图片 -2147482531"/>
          <p:cNvPicPr>
            <a:picLocks noChangeAspect="1"/>
          </p:cNvPicPr>
          <p:nvPr>
            <p:custDataLst>
              <p:tags r:id="rId3"/>
            </p:custDataLst>
          </p:nvPr>
        </p:nvPicPr>
        <p:blipFill>
          <a:blip r:embed="rId4"/>
          <a:stretch>
            <a:fillRect/>
          </a:stretch>
        </p:blipFill>
        <p:spPr>
          <a:xfrm>
            <a:off x="6607175" y="933768"/>
            <a:ext cx="5270500" cy="2044065"/>
          </a:xfrm>
          <a:prstGeom prst="rect">
            <a:avLst/>
          </a:prstGeom>
          <a:noFill/>
          <a:ln w="9525">
            <a:noFill/>
          </a:ln>
        </p:spPr>
      </p:pic>
      <p:pic>
        <p:nvPicPr>
          <p:cNvPr id="3" name="图片 -2147482530"/>
          <p:cNvPicPr>
            <a:picLocks noChangeAspect="1"/>
          </p:cNvPicPr>
          <p:nvPr>
            <p:custDataLst>
              <p:tags r:id="rId5"/>
            </p:custDataLst>
          </p:nvPr>
        </p:nvPicPr>
        <p:blipFill>
          <a:blip r:embed="rId6"/>
          <a:stretch>
            <a:fillRect/>
          </a:stretch>
        </p:blipFill>
        <p:spPr>
          <a:xfrm>
            <a:off x="3718243" y="4358958"/>
            <a:ext cx="5273675" cy="139636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605405" y="774065"/>
            <a:ext cx="6096000" cy="368300"/>
          </a:xfrm>
          <a:prstGeom prst="rect">
            <a:avLst/>
          </a:prstGeom>
          <a:noFill/>
        </p:spPr>
        <p:txBody>
          <a:bodyPr wrap="square" rtlCol="0" anchor="t">
            <a:spAutoFit/>
          </a:bodyPr>
          <a:p>
            <a:r>
              <a:rPr lang="zh-CN" altLang="en-US"/>
              <a:t>Creating schema mappings.</a:t>
            </a:r>
            <a:endParaRPr lang="zh-CN" altLang="en-US"/>
          </a:p>
        </p:txBody>
      </p:sp>
      <p:pic>
        <p:nvPicPr>
          <p:cNvPr id="3" name="图片 -2147482547"/>
          <p:cNvPicPr>
            <a:picLocks noChangeAspect="1"/>
          </p:cNvPicPr>
          <p:nvPr>
            <p:custDataLst>
              <p:tags r:id="rId2"/>
            </p:custDataLst>
          </p:nvPr>
        </p:nvPicPr>
        <p:blipFill>
          <a:blip r:embed="rId3"/>
          <a:stretch>
            <a:fillRect/>
          </a:stretch>
        </p:blipFill>
        <p:spPr>
          <a:xfrm>
            <a:off x="2223135" y="1391920"/>
            <a:ext cx="7477125" cy="371665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46"/>
          <p:cNvPicPr>
            <a:picLocks noChangeAspect="1"/>
          </p:cNvPicPr>
          <p:nvPr>
            <p:custDataLst>
              <p:tags r:id="rId2"/>
            </p:custDataLst>
          </p:nvPr>
        </p:nvPicPr>
        <p:blipFill>
          <a:blip r:embed="rId3"/>
          <a:stretch>
            <a:fillRect/>
          </a:stretch>
        </p:blipFill>
        <p:spPr>
          <a:xfrm>
            <a:off x="2402205" y="1704340"/>
            <a:ext cx="8014335" cy="399986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58356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
            </a:r>
            <a:r>
              <a:rPr lang="zh-CN" altLang="en-US" sz="3200" dirty="0">
                <a:solidFill>
                  <a:schemeClr val="tx1">
                    <a:lumMod val="75000"/>
                    <a:lumOff val="25000"/>
                  </a:schemeClr>
                </a:solidFill>
                <a:ea typeface="汉仪雅酷黑 55W" panose="020B0504020202020204" pitchFamily="34" charset="-122"/>
                <a:cs typeface="+mn-ea"/>
                <a:sym typeface="Arial" panose="020B0604020202020204" pitchFamily="34" charset="0"/>
              </a:rPr>
              <a:t>ata integration</a:t>
            </a: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45"/>
          <p:cNvPicPr>
            <a:picLocks noChangeAspect="1"/>
          </p:cNvPicPr>
          <p:nvPr>
            <p:custDataLst>
              <p:tags r:id="rId2"/>
            </p:custDataLst>
          </p:nvPr>
        </p:nvPicPr>
        <p:blipFill>
          <a:blip r:embed="rId3"/>
          <a:stretch>
            <a:fillRect/>
          </a:stretch>
        </p:blipFill>
        <p:spPr>
          <a:xfrm>
            <a:off x="2121535" y="1512570"/>
            <a:ext cx="8272780" cy="416941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135505" y="872490"/>
            <a:ext cx="6096000" cy="368300"/>
          </a:xfrm>
          <a:prstGeom prst="rect">
            <a:avLst/>
          </a:prstGeom>
          <a:noFill/>
        </p:spPr>
        <p:txBody>
          <a:bodyPr wrap="square" rtlCol="0" anchor="t">
            <a:spAutoFit/>
          </a:bodyPr>
          <a:p>
            <a:r>
              <a:rPr lang="zh-CN" altLang="en-US"/>
              <a:t>Configure the schema matching policy</a:t>
            </a:r>
            <a:endParaRPr lang="zh-CN" altLang="en-US"/>
          </a:p>
        </p:txBody>
      </p:sp>
      <p:pic>
        <p:nvPicPr>
          <p:cNvPr id="3" name="图片 -2147482544"/>
          <p:cNvPicPr>
            <a:picLocks noChangeAspect="1"/>
          </p:cNvPicPr>
          <p:nvPr>
            <p:custDataLst>
              <p:tags r:id="rId2"/>
            </p:custDataLst>
          </p:nvPr>
        </p:nvPicPr>
        <p:blipFill>
          <a:blip r:embed="rId3"/>
          <a:stretch>
            <a:fillRect/>
          </a:stretch>
        </p:blipFill>
        <p:spPr>
          <a:xfrm>
            <a:off x="2091690" y="1459865"/>
            <a:ext cx="7555865" cy="452374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43"/>
          <p:cNvPicPr>
            <a:picLocks noChangeAspect="1"/>
          </p:cNvPicPr>
          <p:nvPr>
            <p:custDataLst>
              <p:tags r:id="rId2"/>
            </p:custDataLst>
          </p:nvPr>
        </p:nvPicPr>
        <p:blipFill>
          <a:blip r:embed="rId3"/>
          <a:stretch>
            <a:fillRect/>
          </a:stretch>
        </p:blipFill>
        <p:spPr>
          <a:xfrm>
            <a:off x="2124075" y="746760"/>
            <a:ext cx="7579360" cy="566293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42"/>
          <p:cNvPicPr>
            <a:picLocks noChangeAspect="1"/>
          </p:cNvPicPr>
          <p:nvPr>
            <p:custDataLst>
              <p:tags r:id="rId2"/>
            </p:custDataLst>
          </p:nvPr>
        </p:nvPicPr>
        <p:blipFill>
          <a:blip r:embed="rId3"/>
          <a:stretch>
            <a:fillRect/>
          </a:stretch>
        </p:blipFill>
        <p:spPr>
          <a:xfrm>
            <a:off x="2290445" y="1365885"/>
            <a:ext cx="7673975" cy="445897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41"/>
          <p:cNvPicPr>
            <a:picLocks noChangeAspect="1"/>
          </p:cNvPicPr>
          <p:nvPr>
            <p:custDataLst>
              <p:tags r:id="rId2"/>
            </p:custDataLst>
          </p:nvPr>
        </p:nvPicPr>
        <p:blipFill>
          <a:blip r:embed="rId3"/>
          <a:stretch>
            <a:fillRect/>
          </a:stretch>
        </p:blipFill>
        <p:spPr>
          <a:xfrm>
            <a:off x="2174875" y="765175"/>
            <a:ext cx="7717155" cy="520763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60595"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122170" y="807085"/>
            <a:ext cx="8293100" cy="964565"/>
          </a:xfrm>
          <a:prstGeom prst="rect">
            <a:avLst/>
          </a:prstGeom>
          <a:noFill/>
        </p:spPr>
        <p:txBody>
          <a:bodyPr wrap="square" rtlCol="0" anchor="t">
            <a:noAutofit/>
          </a:bodyPr>
          <a:p>
            <a:r>
              <a:rPr lang="zh-CN" altLang="en-US"/>
              <a:t>Running the acquisition task, you can see the exact amount of quantities to be acquired and the amount of data to be output.</a:t>
            </a:r>
            <a:endParaRPr lang="zh-CN" altLang="en-US"/>
          </a:p>
        </p:txBody>
      </p:sp>
      <p:pic>
        <p:nvPicPr>
          <p:cNvPr id="3" name="图片 -2147482540"/>
          <p:cNvPicPr>
            <a:picLocks noChangeAspect="1"/>
          </p:cNvPicPr>
          <p:nvPr>
            <p:custDataLst>
              <p:tags r:id="rId2"/>
            </p:custDataLst>
          </p:nvPr>
        </p:nvPicPr>
        <p:blipFill>
          <a:blip r:embed="rId3"/>
          <a:stretch>
            <a:fillRect/>
          </a:stretch>
        </p:blipFill>
        <p:spPr>
          <a:xfrm>
            <a:off x="2215515" y="1771650"/>
            <a:ext cx="8200390" cy="394970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254885" y="1090295"/>
            <a:ext cx="6096000" cy="368300"/>
          </a:xfrm>
          <a:prstGeom prst="rect">
            <a:avLst/>
          </a:prstGeom>
          <a:noFill/>
        </p:spPr>
        <p:txBody>
          <a:bodyPr wrap="square" rtlCol="0" anchor="t">
            <a:spAutoFit/>
          </a:bodyPr>
          <a:p>
            <a:r>
              <a:rPr lang="zh-CN" altLang="en-US"/>
              <a:t>Toggles the matching method:</a:t>
            </a:r>
            <a:endParaRPr lang="zh-CN" altLang="en-US"/>
          </a:p>
        </p:txBody>
      </p:sp>
      <p:pic>
        <p:nvPicPr>
          <p:cNvPr id="3" name="图片 -2147482537"/>
          <p:cNvPicPr>
            <a:picLocks noChangeAspect="1"/>
          </p:cNvPicPr>
          <p:nvPr>
            <p:custDataLst>
              <p:tags r:id="rId2"/>
            </p:custDataLst>
          </p:nvPr>
        </p:nvPicPr>
        <p:blipFill>
          <a:blip r:embed="rId3"/>
          <a:stretch>
            <a:fillRect/>
          </a:stretch>
        </p:blipFill>
        <p:spPr>
          <a:xfrm>
            <a:off x="2392680" y="1698625"/>
            <a:ext cx="7498715" cy="424434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2" name="文本框 1"/>
          <p:cNvSpPr txBox="1"/>
          <p:nvPr/>
        </p:nvSpPr>
        <p:spPr>
          <a:xfrm>
            <a:off x="2146935" y="744855"/>
            <a:ext cx="9906635" cy="763905"/>
          </a:xfrm>
          <a:prstGeom prst="rect">
            <a:avLst/>
          </a:prstGeom>
          <a:noFill/>
        </p:spPr>
        <p:txBody>
          <a:bodyPr wrap="square" rtlCol="0" anchor="t">
            <a:noAutofit/>
          </a:bodyPr>
          <a:p>
            <a:r>
              <a:rPr lang="zh-CN" altLang="en-US"/>
              <a:t>Changes in the amount of data after switching the matching method</a:t>
            </a:r>
            <a:r>
              <a:rPr lang="en-US" altLang="zh-CN"/>
              <a:t>:</a:t>
            </a:r>
            <a:endParaRPr lang="en-US" altLang="zh-CN"/>
          </a:p>
        </p:txBody>
      </p:sp>
      <p:pic>
        <p:nvPicPr>
          <p:cNvPr id="3" name="图片 -2147482538"/>
          <p:cNvPicPr>
            <a:picLocks noChangeAspect="1"/>
          </p:cNvPicPr>
          <p:nvPr>
            <p:custDataLst>
              <p:tags r:id="rId2"/>
            </p:custDataLst>
          </p:nvPr>
        </p:nvPicPr>
        <p:blipFill>
          <a:blip r:embed="rId3"/>
          <a:stretch>
            <a:fillRect/>
          </a:stretch>
        </p:blipFill>
        <p:spPr>
          <a:xfrm>
            <a:off x="2541905" y="1396365"/>
            <a:ext cx="6480175" cy="509397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39540" y="605155"/>
            <a:ext cx="6096000" cy="368300"/>
          </a:xfrm>
          <a:prstGeom prst="rect">
            <a:avLst/>
          </a:prstGeom>
          <a:noFill/>
        </p:spPr>
        <p:txBody>
          <a:bodyPr wrap="square" rtlCol="0" anchor="t">
            <a:spAutoFit/>
          </a:bodyPr>
          <a:p>
            <a:pPr algn="l">
              <a:buClrTx/>
              <a:buSzTx/>
              <a:buFontTx/>
            </a:pPr>
            <a:r>
              <a:rPr lang="en-US">
                <a:latin typeface="Calibri" panose="020F0502020204030204" pitchFamily="34" charset="0"/>
                <a:ea typeface="宋体" panose="02010600030101010101" pitchFamily="2" charset="-122"/>
              </a:rPr>
              <a:t>Viewing the distribution of column values:</a:t>
            </a:r>
            <a:endParaRPr lang="en-US">
              <a:latin typeface="Calibri" panose="020F0502020204030204" pitchFamily="34" charset="0"/>
              <a:ea typeface="宋体" panose="02010600030101010101" pitchFamily="2" charset="-122"/>
            </a:endParaRPr>
          </a:p>
        </p:txBody>
      </p:sp>
      <p:pic>
        <p:nvPicPr>
          <p:cNvPr id="3" name="图片 -2147482529"/>
          <p:cNvPicPr>
            <a:picLocks noChangeAspect="1"/>
          </p:cNvPicPr>
          <p:nvPr>
            <p:custDataLst>
              <p:tags r:id="rId1"/>
            </p:custDataLst>
          </p:nvPr>
        </p:nvPicPr>
        <p:blipFill>
          <a:blip r:embed="rId2"/>
          <a:stretch>
            <a:fillRect/>
          </a:stretch>
        </p:blipFill>
        <p:spPr>
          <a:xfrm>
            <a:off x="1856740" y="1148715"/>
            <a:ext cx="8825230" cy="3881120"/>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custDataLst>
              <p:tags r:id="rId1"/>
            </p:custDataLst>
          </p:nvPr>
        </p:nvSpPr>
        <p:spPr>
          <a:xfrm>
            <a:off x="4718050" y="69850"/>
            <a:ext cx="6096000" cy="1076325"/>
          </a:xfrm>
          <a:prstGeom prst="rect">
            <a:avLst/>
          </a:prstGeom>
          <a:noFill/>
        </p:spPr>
        <p:txBody>
          <a:bodyPr wrap="square" rtlCol="0" anchor="t">
            <a:spAutoFit/>
          </a:bodyPr>
          <a:p>
            <a:pPr>
              <a:lnSpc>
                <a:spcPct val="100000"/>
              </a:lnSpc>
              <a:defRPr/>
            </a:pPr>
            <a:r>
              <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rPr>
              <a:t>Data extraction</a:t>
            </a:r>
            <a:endParaRPr lang="en-US" altLang="zh-CN" sz="3200" dirty="0">
              <a:solidFill>
                <a:schemeClr val="tx1">
                  <a:lumMod val="75000"/>
                  <a:lumOff val="25000"/>
                </a:schemeClr>
              </a:solidFill>
              <a:ea typeface="汉仪雅酷黑 55W" panose="020B0504020202020204" pitchFamily="34" charset="-122"/>
              <a:cs typeface="+mn-ea"/>
              <a:sym typeface="Arial" panose="020B0604020202020204" pitchFamily="34" charset="0"/>
            </a:endParaRPr>
          </a:p>
          <a:p>
            <a:pPr>
              <a:lnSpc>
                <a:spcPct val="100000"/>
              </a:lnSpc>
              <a:defRPr/>
            </a:pPr>
            <a:endParaRPr lang="zh-CN" altLang="en-US" sz="3200" b="1" dirty="0">
              <a:solidFill>
                <a:schemeClr val="tx1">
                  <a:lumMod val="75000"/>
                  <a:lumOff val="25000"/>
                </a:schemeClr>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2" name="图片 -2147482536"/>
          <p:cNvPicPr>
            <a:picLocks noChangeAspect="1"/>
          </p:cNvPicPr>
          <p:nvPr>
            <p:custDataLst>
              <p:tags r:id="rId2"/>
            </p:custDataLst>
          </p:nvPr>
        </p:nvPicPr>
        <p:blipFill>
          <a:blip r:embed="rId3"/>
          <a:stretch>
            <a:fillRect/>
          </a:stretch>
        </p:blipFill>
        <p:spPr>
          <a:xfrm>
            <a:off x="2464435" y="1384935"/>
            <a:ext cx="6630670" cy="816610"/>
          </a:xfrm>
          <a:prstGeom prst="rect">
            <a:avLst/>
          </a:prstGeom>
          <a:noFill/>
          <a:ln w="9525">
            <a:noFill/>
          </a:ln>
        </p:spPr>
      </p:pic>
      <p:sp>
        <p:nvSpPr>
          <p:cNvPr id="3" name="文本框 2"/>
          <p:cNvSpPr txBox="1"/>
          <p:nvPr/>
        </p:nvSpPr>
        <p:spPr>
          <a:xfrm>
            <a:off x="2464435" y="777875"/>
            <a:ext cx="6096000" cy="368300"/>
          </a:xfrm>
          <a:prstGeom prst="rect">
            <a:avLst/>
          </a:prstGeom>
          <a:noFill/>
        </p:spPr>
        <p:txBody>
          <a:bodyPr wrap="square" rtlCol="0" anchor="t">
            <a:spAutoFit/>
          </a:bodyPr>
          <a:p>
            <a:r>
              <a:rPr lang="zh-CN" altLang="en-US">
                <a:sym typeface="+mn-ea"/>
              </a:rPr>
              <a:t>the resulting csv file</a:t>
            </a:r>
            <a:r>
              <a:rPr lang="en-US" altLang="zh-CN">
                <a:sym typeface="+mn-ea"/>
              </a:rPr>
              <a:t>:</a:t>
            </a:r>
            <a:endParaRPr lang="en-US" altLang="zh-CN">
              <a:sym typeface="+mn-ea"/>
            </a:endParaRPr>
          </a:p>
        </p:txBody>
      </p:sp>
    </p:spTree>
  </p:cSld>
  <p:clrMapOvr>
    <a:masterClrMapping/>
  </p:clrMapOvr>
  <p:transition spd="slow">
    <p:cover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rcRect r="42409" b="30651"/>
          <a:stretch>
            <a:fillRect/>
          </a:stretch>
        </p:blipFill>
        <p:spPr>
          <a:xfrm flipH="1" flipV="1">
            <a:off x="0" y="0"/>
            <a:ext cx="5351551" cy="3624838"/>
          </a:xfrm>
          <a:custGeom>
            <a:avLst/>
            <a:gdLst>
              <a:gd name="connsiteX0" fmla="*/ 5351551 w 5351551"/>
              <a:gd name="connsiteY0" fmla="*/ 0 h 3624838"/>
              <a:gd name="connsiteX1" fmla="*/ 0 w 5351551"/>
              <a:gd name="connsiteY1" fmla="*/ 0 h 3624838"/>
              <a:gd name="connsiteX2" fmla="*/ 0 w 5351551"/>
              <a:gd name="connsiteY2" fmla="*/ 3624838 h 3624838"/>
              <a:gd name="connsiteX3" fmla="*/ 5351551 w 5351551"/>
              <a:gd name="connsiteY3" fmla="*/ 3624838 h 3624838"/>
              <a:gd name="connsiteX4" fmla="*/ 5351551 w 5351551"/>
              <a:gd name="connsiteY4" fmla="*/ 2216861 h 3624838"/>
              <a:gd name="connsiteX5" fmla="*/ 5265424 w 5351551"/>
              <a:gd name="connsiteY5" fmla="*/ 2183558 h 3624838"/>
              <a:gd name="connsiteX6" fmla="*/ 4977232 w 5351551"/>
              <a:gd name="connsiteY6" fmla="*/ 2026901 h 3624838"/>
              <a:gd name="connsiteX7" fmla="*/ 4965617 w 5351551"/>
              <a:gd name="connsiteY7" fmla="*/ 1829438 h 3624838"/>
              <a:gd name="connsiteX8" fmla="*/ 5093387 w 5351551"/>
              <a:gd name="connsiteY8" fmla="*/ 1753937 h 3624838"/>
              <a:gd name="connsiteX9" fmla="*/ 5301734 w 5351551"/>
              <a:gd name="connsiteY9" fmla="*/ 1660373 h 3624838"/>
              <a:gd name="connsiteX10" fmla="*/ 5351551 w 5351551"/>
              <a:gd name="connsiteY10" fmla="*/ 1645785 h 362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1551" h="3624838">
                <a:moveTo>
                  <a:pt x="5351551" y="0"/>
                </a:moveTo>
                <a:lnTo>
                  <a:pt x="0" y="0"/>
                </a:lnTo>
                <a:lnTo>
                  <a:pt x="0" y="3624838"/>
                </a:lnTo>
                <a:lnTo>
                  <a:pt x="5351551" y="3624838"/>
                </a:lnTo>
                <a:lnTo>
                  <a:pt x="5351551" y="2216861"/>
                </a:lnTo>
                <a:lnTo>
                  <a:pt x="5265424" y="2183558"/>
                </a:lnTo>
                <a:cubicBezTo>
                  <a:pt x="5149491" y="2133482"/>
                  <a:pt x="5025691" y="2066103"/>
                  <a:pt x="4977232" y="2026901"/>
                </a:cubicBezTo>
                <a:cubicBezTo>
                  <a:pt x="4891084" y="1957208"/>
                  <a:pt x="4946257" y="1874932"/>
                  <a:pt x="4965617" y="1829438"/>
                </a:cubicBezTo>
                <a:cubicBezTo>
                  <a:pt x="4984976" y="1783944"/>
                  <a:pt x="5020790" y="1785880"/>
                  <a:pt x="5093387" y="1753937"/>
                </a:cubicBezTo>
                <a:cubicBezTo>
                  <a:pt x="5141029" y="1732975"/>
                  <a:pt x="5227439" y="1687835"/>
                  <a:pt x="5301734" y="1660373"/>
                </a:cubicBezTo>
                <a:lnTo>
                  <a:pt x="5351551" y="1645785"/>
                </a:lnTo>
                <a:close/>
              </a:path>
            </a:pathLst>
          </a:custGeom>
        </p:spPr>
      </p:pic>
      <p:sp>
        <p:nvSpPr>
          <p:cNvPr id="6" name="矩形 5"/>
          <p:cNvSpPr/>
          <p:nvPr/>
        </p:nvSpPr>
        <p:spPr>
          <a:xfrm flipV="1">
            <a:off x="6096000" y="4142498"/>
            <a:ext cx="829437" cy="60959"/>
          </a:xfrm>
          <a:prstGeom prst="rect">
            <a:avLst/>
          </a:prstGeom>
          <a:solidFill>
            <a:srgbClr val="44457B"/>
          </a:solidFill>
          <a:ln w="12700" cap="flat" cmpd="sng" algn="ctr">
            <a:noFill/>
            <a:prstDash val="solid"/>
            <a:miter lim="800000"/>
          </a:ln>
          <a:effectLst/>
        </p:spPr>
        <p:txBody>
          <a:bodyPr rtlCol="0" anchor="ctr"/>
          <a:lstStyle/>
          <a:p>
            <a:pPr algn="ctr" defTabSz="913765" eaLnBrk="0" fontAlgn="base" hangingPunct="0">
              <a:spcBef>
                <a:spcPct val="0"/>
              </a:spcBef>
              <a:spcAft>
                <a:spcPct val="0"/>
              </a:spcAft>
              <a:defRPr/>
            </a:pPr>
            <a:endParaRPr lang="zh-CN" altLang="en-US" sz="2400" kern="0" dirty="0">
              <a:solidFill>
                <a:srgbClr val="2C367E"/>
              </a:solidFill>
              <a:latin typeface="Arial" panose="020B0604020202020204" pitchFamily="34" charset="0"/>
              <a:ea typeface="汉仪雅酷黑 55W" panose="020B0504020202020204" pitchFamily="34" charset="-122"/>
              <a:cs typeface="+mn-ea"/>
              <a:sym typeface="Arial" panose="020B0604020202020204" pitchFamily="34" charset="0"/>
            </a:endParaRPr>
          </a:p>
        </p:txBody>
      </p:sp>
      <p:sp>
        <p:nvSpPr>
          <p:cNvPr id="7" name="矩形 259"/>
          <p:cNvSpPr>
            <a:spLocks noChangeArrowheads="1"/>
          </p:cNvSpPr>
          <p:nvPr/>
        </p:nvSpPr>
        <p:spPr bwMode="auto">
          <a:xfrm>
            <a:off x="6096000" y="2689389"/>
            <a:ext cx="4758560" cy="8206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defTabSz="913765">
              <a:spcBef>
                <a:spcPct val="20000"/>
              </a:spcBef>
            </a:pPr>
            <a:r>
              <a:rPr lang="en-US" altLang="zh-CN" sz="5335" b="1" cap="all" dirty="0">
                <a:solidFill>
                  <a:srgbClr val="44457B"/>
                </a:solidFill>
                <a:effectLst>
                  <a:outerShdw dist="63500" dir="3000000" algn="t" rotWithShape="0">
                    <a:prstClr val="black">
                      <a:alpha val="13000"/>
                    </a:prstClr>
                  </a:outerShdw>
                </a:effectLst>
                <a:latin typeface="Arial" panose="020B0604020202020204" pitchFamily="34" charset="0"/>
                <a:ea typeface="汉仪雅酷黑 55W" panose="020B0504020202020204" pitchFamily="34" charset="-122"/>
                <a:cs typeface="+mn-ea"/>
                <a:sym typeface="Arial" panose="020B0604020202020204" pitchFamily="34" charset="0"/>
              </a:rPr>
              <a:t>Thanks</a:t>
            </a:r>
            <a:r>
              <a:rPr lang="zh-CN" altLang="en-US" sz="5335" b="1" cap="all" dirty="0">
                <a:solidFill>
                  <a:srgbClr val="44457B"/>
                </a:solidFill>
                <a:effectLst>
                  <a:outerShdw dist="63500" dir="3000000" algn="t" rotWithShape="0">
                    <a:prstClr val="black">
                      <a:alpha val="13000"/>
                    </a:prstClr>
                  </a:outerShdw>
                </a:effectLst>
                <a:latin typeface="Arial" panose="020B0604020202020204" pitchFamily="34" charset="0"/>
                <a:ea typeface="汉仪雅酷黑 55W" panose="020B0504020202020204" pitchFamily="34" charset="-122"/>
                <a:cs typeface="+mn-ea"/>
                <a:sym typeface="Arial" panose="020B0604020202020204" pitchFamily="34" charset="0"/>
              </a:rPr>
              <a:t>！</a:t>
            </a:r>
            <a:endParaRPr lang="zh-CN" altLang="en-US" sz="5335" b="1" cap="all" dirty="0">
              <a:solidFill>
                <a:srgbClr val="44457B"/>
              </a:solidFill>
              <a:effectLst>
                <a:outerShdw dist="63500" dir="3000000" algn="t" rotWithShape="0">
                  <a:prstClr val="black">
                    <a:alpha val="13000"/>
                  </a:prstClr>
                </a:outerShdw>
              </a:effectLst>
              <a:latin typeface="Arial" panose="020B0604020202020204" pitchFamily="34" charset="0"/>
              <a:ea typeface="汉仪雅酷黑 55W" panose="020B0504020202020204" pitchFamily="34" charset="-122"/>
              <a:cs typeface="+mn-ea"/>
              <a:sym typeface="Arial" panose="020B0604020202020204" pitchFamily="34" charset="0"/>
            </a:endParaRPr>
          </a:p>
        </p:txBody>
      </p:sp>
      <p:pic>
        <p:nvPicPr>
          <p:cNvPr id="14" name="图片占位符 13"/>
          <p:cNvPicPr>
            <a:picLocks noGrp="1" noChangeAspect="1"/>
          </p:cNvPicPr>
          <p:nvPr>
            <p:ph type="pic" sz="quarter" idx="4294967295"/>
          </p:nvPr>
        </p:nvPicPr>
        <p:blipFill>
          <a:blip r:embed="rId1">
            <a:extLst>
              <a:ext uri="{28A0092B-C50C-407E-A947-70E740481C1C}">
                <a14:useLocalDpi xmlns:a14="http://schemas.microsoft.com/office/drawing/2010/main" val="0"/>
              </a:ext>
            </a:extLst>
          </a:blip>
          <a:srcRect l="68131" b="21603"/>
          <a:stretch>
            <a:fillRect/>
          </a:stretch>
        </p:blipFill>
        <p:spPr>
          <a:xfrm>
            <a:off x="732675" y="740568"/>
            <a:ext cx="3886200" cy="5376863"/>
          </a:xfrm>
          <a:custGeom>
            <a:avLst/>
            <a:gdLst>
              <a:gd name="connsiteX0" fmla="*/ 552224 w 3885479"/>
              <a:gd name="connsiteY0" fmla="*/ 3469765 h 5376482"/>
              <a:gd name="connsiteX1" fmla="*/ 632624 w 3885479"/>
              <a:gd name="connsiteY1" fmla="*/ 3485011 h 5376482"/>
              <a:gd name="connsiteX2" fmla="*/ 662484 w 3885479"/>
              <a:gd name="connsiteY2" fmla="*/ 3496794 h 5376482"/>
              <a:gd name="connsiteX3" fmla="*/ 666029 w 3885479"/>
              <a:gd name="connsiteY3" fmla="*/ 3524250 h 5376482"/>
              <a:gd name="connsiteX4" fmla="*/ 552224 w 3885479"/>
              <a:gd name="connsiteY4" fmla="*/ 3469765 h 5376482"/>
              <a:gd name="connsiteX5" fmla="*/ 342179 w 3885479"/>
              <a:gd name="connsiteY5" fmla="*/ 1295400 h 5376482"/>
              <a:gd name="connsiteX6" fmla="*/ 355479 w 3885479"/>
              <a:gd name="connsiteY6" fmla="*/ 1301700 h 5376482"/>
              <a:gd name="connsiteX7" fmla="*/ 370714 w 3885479"/>
              <a:gd name="connsiteY7" fmla="*/ 1337341 h 5376482"/>
              <a:gd name="connsiteX8" fmla="*/ 349323 w 3885479"/>
              <a:gd name="connsiteY8" fmla="*/ 1326356 h 5376482"/>
              <a:gd name="connsiteX9" fmla="*/ 331019 w 3885479"/>
              <a:gd name="connsiteY9" fmla="*/ 1315516 h 5376482"/>
              <a:gd name="connsiteX10" fmla="*/ 335686 w 3885479"/>
              <a:gd name="connsiteY10" fmla="*/ 1299344 h 5376482"/>
              <a:gd name="connsiteX11" fmla="*/ 342179 w 3885479"/>
              <a:gd name="connsiteY11" fmla="*/ 1295400 h 5376482"/>
              <a:gd name="connsiteX12" fmla="*/ 350899 w 3885479"/>
              <a:gd name="connsiteY12" fmla="*/ 1290985 h 5376482"/>
              <a:gd name="connsiteX13" fmla="*/ 380874 w 3885479"/>
              <a:gd name="connsiteY13" fmla="*/ 1293614 h 5376482"/>
              <a:gd name="connsiteX14" fmla="*/ 392200 w 3885479"/>
              <a:gd name="connsiteY14" fmla="*/ 1294710 h 5376482"/>
              <a:gd name="connsiteX15" fmla="*/ 393959 w 3885479"/>
              <a:gd name="connsiteY15" fmla="*/ 1297701 h 5376482"/>
              <a:gd name="connsiteX16" fmla="*/ 393078 w 3885479"/>
              <a:gd name="connsiteY16" fmla="*/ 1298079 h 5376482"/>
              <a:gd name="connsiteX17" fmla="*/ 359145 w 3885479"/>
              <a:gd name="connsiteY17" fmla="*/ 1303437 h 5376482"/>
              <a:gd name="connsiteX18" fmla="*/ 355479 w 3885479"/>
              <a:gd name="connsiteY18" fmla="*/ 1301700 h 5376482"/>
              <a:gd name="connsiteX19" fmla="*/ 273595 w 3885479"/>
              <a:gd name="connsiteY19" fmla="*/ 1110134 h 5376482"/>
              <a:gd name="connsiteX20" fmla="*/ 350899 w 3885479"/>
              <a:gd name="connsiteY20" fmla="*/ 1290985 h 5376482"/>
              <a:gd name="connsiteX21" fmla="*/ 346941 w 3885479"/>
              <a:gd name="connsiteY21" fmla="*/ 1290638 h 5376482"/>
              <a:gd name="connsiteX22" fmla="*/ 304079 w 3885479"/>
              <a:gd name="connsiteY22" fmla="*/ 1295400 h 5376482"/>
              <a:gd name="connsiteX23" fmla="*/ 318664 w 3885479"/>
              <a:gd name="connsiteY23" fmla="*/ 1308199 h 5376482"/>
              <a:gd name="connsiteX24" fmla="*/ 331019 w 3885479"/>
              <a:gd name="connsiteY24" fmla="*/ 1315516 h 5376482"/>
              <a:gd name="connsiteX25" fmla="*/ 330124 w 3885479"/>
              <a:gd name="connsiteY25" fmla="*/ 1318617 h 5376482"/>
              <a:gd name="connsiteX26" fmla="*/ 285029 w 3885479"/>
              <a:gd name="connsiteY26" fmla="*/ 1181100 h 5376482"/>
              <a:gd name="connsiteX27" fmla="*/ 246929 w 3885479"/>
              <a:gd name="connsiteY27" fmla="*/ 1047750 h 5376482"/>
              <a:gd name="connsiteX28" fmla="*/ 267620 w 3885479"/>
              <a:gd name="connsiteY28" fmla="*/ 1082924 h 5376482"/>
              <a:gd name="connsiteX29" fmla="*/ 272783 w 3885479"/>
              <a:gd name="connsiteY29" fmla="*/ 1105098 h 5376482"/>
              <a:gd name="connsiteX30" fmla="*/ 273595 w 3885479"/>
              <a:gd name="connsiteY30" fmla="*/ 1110134 h 5376482"/>
              <a:gd name="connsiteX31" fmla="*/ 0 w 3885479"/>
              <a:gd name="connsiteY31" fmla="*/ 0 h 5376482"/>
              <a:gd name="connsiteX32" fmla="*/ 3885479 w 3885479"/>
              <a:gd name="connsiteY32" fmla="*/ 0 h 5376482"/>
              <a:gd name="connsiteX33" fmla="*/ 3885479 w 3885479"/>
              <a:gd name="connsiteY33" fmla="*/ 5376482 h 5376482"/>
              <a:gd name="connsiteX34" fmla="*/ 3822439 w 3885479"/>
              <a:gd name="connsiteY34" fmla="*/ 5341688 h 5376482"/>
              <a:gd name="connsiteX35" fmla="*/ 913679 w 3885479"/>
              <a:gd name="connsiteY35" fmla="*/ 3619500 h 5376482"/>
              <a:gd name="connsiteX36" fmla="*/ 702362 w 3885479"/>
              <a:gd name="connsiteY36" fmla="*/ 3512530 h 5376482"/>
              <a:gd name="connsiteX37" fmla="*/ 662484 w 3885479"/>
              <a:gd name="connsiteY37" fmla="*/ 3496794 h 5376482"/>
              <a:gd name="connsiteX38" fmla="*/ 659995 w 3885479"/>
              <a:gd name="connsiteY38" fmla="*/ 3477516 h 5376482"/>
              <a:gd name="connsiteX39" fmla="*/ 666029 w 3885479"/>
              <a:gd name="connsiteY39" fmla="*/ 2266950 h 5376482"/>
              <a:gd name="connsiteX40" fmla="*/ 376261 w 3885479"/>
              <a:gd name="connsiteY40" fmla="*/ 1350318 h 5376482"/>
              <a:gd name="connsiteX41" fmla="*/ 370714 w 3885479"/>
              <a:gd name="connsiteY41" fmla="*/ 1337341 h 5376482"/>
              <a:gd name="connsiteX42" fmla="*/ 437429 w 3885479"/>
              <a:gd name="connsiteY42" fmla="*/ 1371600 h 5376482"/>
              <a:gd name="connsiteX43" fmla="*/ 393959 w 3885479"/>
              <a:gd name="connsiteY43" fmla="*/ 1297701 h 5376482"/>
              <a:gd name="connsiteX44" fmla="*/ 399329 w 3885479"/>
              <a:gd name="connsiteY44" fmla="*/ 1295400 h 5376482"/>
              <a:gd name="connsiteX45" fmla="*/ 392200 w 3885479"/>
              <a:gd name="connsiteY45" fmla="*/ 1294710 h 5376482"/>
              <a:gd name="connsiteX46" fmla="*/ 267620 w 3885479"/>
              <a:gd name="connsiteY46" fmla="*/ 1082924 h 5376482"/>
              <a:gd name="connsiteX47" fmla="*/ 250612 w 3885479"/>
              <a:gd name="connsiteY47" fmla="*/ 1009892 h 5376482"/>
              <a:gd name="connsiteX48" fmla="*/ 32617 w 3885479"/>
              <a:gd name="connsiteY48" fmla="*/ 189309 h 5376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85479" h="5376482">
                <a:moveTo>
                  <a:pt x="552224" y="3469765"/>
                </a:moveTo>
                <a:cubicBezTo>
                  <a:pt x="567599" y="3467623"/>
                  <a:pt x="593264" y="3471625"/>
                  <a:pt x="632624" y="3485011"/>
                </a:cubicBezTo>
                <a:lnTo>
                  <a:pt x="662484" y="3496794"/>
                </a:lnTo>
                <a:lnTo>
                  <a:pt x="666029" y="3524250"/>
                </a:lnTo>
                <a:cubicBezTo>
                  <a:pt x="694406" y="3679230"/>
                  <a:pt x="467666" y="3481549"/>
                  <a:pt x="552224" y="3469765"/>
                </a:cubicBezTo>
                <a:close/>
                <a:moveTo>
                  <a:pt x="342179" y="1295400"/>
                </a:moveTo>
                <a:lnTo>
                  <a:pt x="355479" y="1301700"/>
                </a:lnTo>
                <a:lnTo>
                  <a:pt x="370714" y="1337341"/>
                </a:lnTo>
                <a:lnTo>
                  <a:pt x="349323" y="1326356"/>
                </a:lnTo>
                <a:lnTo>
                  <a:pt x="331019" y="1315516"/>
                </a:lnTo>
                <a:lnTo>
                  <a:pt x="335686" y="1299344"/>
                </a:lnTo>
                <a:cubicBezTo>
                  <a:pt x="337664" y="1294904"/>
                  <a:pt x="339798" y="1293019"/>
                  <a:pt x="342179" y="1295400"/>
                </a:cubicBezTo>
                <a:close/>
                <a:moveTo>
                  <a:pt x="350899" y="1290985"/>
                </a:moveTo>
                <a:lnTo>
                  <a:pt x="380874" y="1293614"/>
                </a:lnTo>
                <a:lnTo>
                  <a:pt x="392200" y="1294710"/>
                </a:lnTo>
                <a:lnTo>
                  <a:pt x="393959" y="1297701"/>
                </a:lnTo>
                <a:lnTo>
                  <a:pt x="393078" y="1298079"/>
                </a:lnTo>
                <a:cubicBezTo>
                  <a:pt x="385339" y="1301056"/>
                  <a:pt x="371647" y="1305223"/>
                  <a:pt x="359145" y="1303437"/>
                </a:cubicBezTo>
                <a:lnTo>
                  <a:pt x="355479" y="1301700"/>
                </a:lnTo>
                <a:close/>
                <a:moveTo>
                  <a:pt x="273595" y="1110134"/>
                </a:moveTo>
                <a:lnTo>
                  <a:pt x="350899" y="1290985"/>
                </a:lnTo>
                <a:lnTo>
                  <a:pt x="346941" y="1290638"/>
                </a:lnTo>
                <a:cubicBezTo>
                  <a:pt x="323129" y="1289050"/>
                  <a:pt x="300904" y="1289050"/>
                  <a:pt x="304079" y="1295400"/>
                </a:cubicBezTo>
                <a:cubicBezTo>
                  <a:pt x="305667" y="1298575"/>
                  <a:pt x="310826" y="1302941"/>
                  <a:pt x="318664" y="1308199"/>
                </a:cubicBezTo>
                <a:lnTo>
                  <a:pt x="331019" y="1315516"/>
                </a:lnTo>
                <a:lnTo>
                  <a:pt x="330124" y="1318617"/>
                </a:lnTo>
                <a:cubicBezTo>
                  <a:pt x="319557" y="1365647"/>
                  <a:pt x="311223" y="1443038"/>
                  <a:pt x="285029" y="1181100"/>
                </a:cubicBezTo>
                <a:close/>
                <a:moveTo>
                  <a:pt x="246929" y="1047750"/>
                </a:moveTo>
                <a:lnTo>
                  <a:pt x="267620" y="1082924"/>
                </a:lnTo>
                <a:lnTo>
                  <a:pt x="272783" y="1105098"/>
                </a:lnTo>
                <a:lnTo>
                  <a:pt x="273595" y="1110134"/>
                </a:lnTo>
                <a:close/>
                <a:moveTo>
                  <a:pt x="0" y="0"/>
                </a:moveTo>
                <a:lnTo>
                  <a:pt x="3885479" y="0"/>
                </a:lnTo>
                <a:lnTo>
                  <a:pt x="3885479" y="5376482"/>
                </a:lnTo>
                <a:lnTo>
                  <a:pt x="3822439" y="5341688"/>
                </a:lnTo>
                <a:cubicBezTo>
                  <a:pt x="2787760" y="4761248"/>
                  <a:pt x="1398263" y="3887986"/>
                  <a:pt x="913679" y="3619500"/>
                </a:cubicBezTo>
                <a:cubicBezTo>
                  <a:pt x="825573" y="3570684"/>
                  <a:pt x="756269" y="3536107"/>
                  <a:pt x="702362" y="3512530"/>
                </a:cubicBezTo>
                <a:lnTo>
                  <a:pt x="662484" y="3496794"/>
                </a:lnTo>
                <a:lnTo>
                  <a:pt x="659995" y="3477516"/>
                </a:lnTo>
                <a:cubicBezTo>
                  <a:pt x="637938" y="3222241"/>
                  <a:pt x="731513" y="2653903"/>
                  <a:pt x="666029" y="2266950"/>
                </a:cubicBezTo>
                <a:cubicBezTo>
                  <a:pt x="613642" y="1957388"/>
                  <a:pt x="502318" y="1653183"/>
                  <a:pt x="376261" y="1350318"/>
                </a:cubicBezTo>
                <a:lnTo>
                  <a:pt x="370714" y="1337341"/>
                </a:lnTo>
                <a:lnTo>
                  <a:pt x="437429" y="1371600"/>
                </a:lnTo>
                <a:lnTo>
                  <a:pt x="393959" y="1297701"/>
                </a:lnTo>
                <a:lnTo>
                  <a:pt x="399329" y="1295400"/>
                </a:lnTo>
                <a:lnTo>
                  <a:pt x="392200" y="1294710"/>
                </a:lnTo>
                <a:lnTo>
                  <a:pt x="267620" y="1082924"/>
                </a:lnTo>
                <a:lnTo>
                  <a:pt x="250612" y="1009892"/>
                </a:lnTo>
                <a:cubicBezTo>
                  <a:pt x="197816" y="802109"/>
                  <a:pt x="98696" y="495598"/>
                  <a:pt x="32617" y="189309"/>
                </a:cubicBezTo>
                <a:close/>
              </a:path>
            </a:pathLst>
          </a:custGeom>
        </p:spPr>
      </p:pic>
      <p:sp>
        <p:nvSpPr>
          <p:cNvPr id="20" name="任意多边形 19"/>
          <p:cNvSpPr/>
          <p:nvPr/>
        </p:nvSpPr>
        <p:spPr>
          <a:xfrm>
            <a:off x="1" y="2359462"/>
            <a:ext cx="5988477" cy="4498538"/>
          </a:xfrm>
          <a:custGeom>
            <a:avLst/>
            <a:gdLst>
              <a:gd name="connsiteX0" fmla="*/ 1552837 w 5988477"/>
              <a:gd name="connsiteY0" fmla="*/ 718173 h 4498538"/>
              <a:gd name="connsiteX1" fmla="*/ 1564593 w 5988477"/>
              <a:gd name="connsiteY1" fmla="*/ 750097 h 4498538"/>
              <a:gd name="connsiteX2" fmla="*/ 1525927 w 5988477"/>
              <a:gd name="connsiteY2" fmla="*/ 727752 h 4498538"/>
              <a:gd name="connsiteX3" fmla="*/ 1532038 w 5988477"/>
              <a:gd name="connsiteY3" fmla="*/ 721727 h 4498538"/>
              <a:gd name="connsiteX4" fmla="*/ 1552837 w 5988477"/>
              <a:gd name="connsiteY4" fmla="*/ 718173 h 4498538"/>
              <a:gd name="connsiteX5" fmla="*/ 0 w 5988477"/>
              <a:gd name="connsiteY5" fmla="*/ 0 h 4498538"/>
              <a:gd name="connsiteX6" fmla="*/ 217819 w 5988477"/>
              <a:gd name="connsiteY6" fmla="*/ 62046 h 4498538"/>
              <a:gd name="connsiteX7" fmla="*/ 647700 w 5988477"/>
              <a:gd name="connsiteY7" fmla="*/ 212288 h 4498538"/>
              <a:gd name="connsiteX8" fmla="*/ 1524001 w 5988477"/>
              <a:gd name="connsiteY8" fmla="*/ 726638 h 4498538"/>
              <a:gd name="connsiteX9" fmla="*/ 1525927 w 5988477"/>
              <a:gd name="connsiteY9" fmla="*/ 727752 h 4498538"/>
              <a:gd name="connsiteX10" fmla="*/ 1522490 w 5988477"/>
              <a:gd name="connsiteY10" fmla="*/ 731142 h 4498538"/>
              <a:gd name="connsiteX11" fmla="*/ 1504951 w 5988477"/>
              <a:gd name="connsiteY11" fmla="*/ 802839 h 4498538"/>
              <a:gd name="connsiteX12" fmla="*/ 1480580 w 5988477"/>
              <a:gd name="connsiteY12" fmla="*/ 1527724 h 4498538"/>
              <a:gd name="connsiteX13" fmla="*/ 1478123 w 5988477"/>
              <a:gd name="connsiteY13" fmla="*/ 1602938 h 4498538"/>
              <a:gd name="connsiteX14" fmla="*/ 1504951 w 5988477"/>
              <a:gd name="connsiteY14" fmla="*/ 1602938 h 4498538"/>
              <a:gd name="connsiteX15" fmla="*/ 1504951 w 5988477"/>
              <a:gd name="connsiteY15" fmla="*/ 1890643 h 4498538"/>
              <a:gd name="connsiteX16" fmla="*/ 1534447 w 5988477"/>
              <a:gd name="connsiteY16" fmla="*/ 1906905 h 4498538"/>
              <a:gd name="connsiteX17" fmla="*/ 5429250 w 5988477"/>
              <a:gd name="connsiteY17" fmla="*/ 4117538 h 4498538"/>
              <a:gd name="connsiteX18" fmla="*/ 5982891 w 5988477"/>
              <a:gd name="connsiteY18" fmla="*/ 4489013 h 4498538"/>
              <a:gd name="connsiteX19" fmla="*/ 5988477 w 5988477"/>
              <a:gd name="connsiteY19" fmla="*/ 4498538 h 4498538"/>
              <a:gd name="connsiteX20" fmla="*/ 0 w 5988477"/>
              <a:gd name="connsiteY20" fmla="*/ 4498538 h 449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88477" h="4498538">
                <a:moveTo>
                  <a:pt x="1552837" y="718173"/>
                </a:moveTo>
                <a:cubicBezTo>
                  <a:pt x="1580369" y="724151"/>
                  <a:pt x="1602545" y="765352"/>
                  <a:pt x="1564593" y="750097"/>
                </a:cubicBezTo>
                <a:lnTo>
                  <a:pt x="1525927" y="727752"/>
                </a:lnTo>
                <a:lnTo>
                  <a:pt x="1532038" y="721727"/>
                </a:lnTo>
                <a:cubicBezTo>
                  <a:pt x="1538735" y="717386"/>
                  <a:pt x="1545952" y="716679"/>
                  <a:pt x="1552837" y="718173"/>
                </a:cubicBezTo>
                <a:close/>
                <a:moveTo>
                  <a:pt x="0" y="0"/>
                </a:moveTo>
                <a:lnTo>
                  <a:pt x="217819" y="62046"/>
                </a:lnTo>
                <a:cubicBezTo>
                  <a:pt x="370657" y="108109"/>
                  <a:pt x="515541" y="157520"/>
                  <a:pt x="647700" y="212288"/>
                </a:cubicBezTo>
                <a:cubicBezTo>
                  <a:pt x="1000125" y="358338"/>
                  <a:pt x="1381125" y="628213"/>
                  <a:pt x="1524001" y="726638"/>
                </a:cubicBezTo>
                <a:lnTo>
                  <a:pt x="1525927" y="727752"/>
                </a:lnTo>
                <a:lnTo>
                  <a:pt x="1522490" y="731142"/>
                </a:lnTo>
                <a:cubicBezTo>
                  <a:pt x="1513545" y="743642"/>
                  <a:pt x="1506736" y="765929"/>
                  <a:pt x="1504951" y="802839"/>
                </a:cubicBezTo>
                <a:cubicBezTo>
                  <a:pt x="1498997" y="925869"/>
                  <a:pt x="1489323" y="1253539"/>
                  <a:pt x="1480580" y="1527724"/>
                </a:cubicBezTo>
                <a:lnTo>
                  <a:pt x="1478123" y="1602938"/>
                </a:lnTo>
                <a:lnTo>
                  <a:pt x="1504951" y="1602938"/>
                </a:lnTo>
                <a:lnTo>
                  <a:pt x="1504951" y="1890643"/>
                </a:lnTo>
                <a:lnTo>
                  <a:pt x="1534447" y="1906905"/>
                </a:lnTo>
                <a:cubicBezTo>
                  <a:pt x="2287436" y="2322724"/>
                  <a:pt x="4694139" y="3671550"/>
                  <a:pt x="5429250" y="4117538"/>
                </a:cubicBezTo>
                <a:cubicBezTo>
                  <a:pt x="5808663" y="4347726"/>
                  <a:pt x="5938838" y="4437420"/>
                  <a:pt x="5982891" y="4489013"/>
                </a:cubicBezTo>
                <a:lnTo>
                  <a:pt x="5988477" y="4498538"/>
                </a:lnTo>
                <a:lnTo>
                  <a:pt x="0" y="4498538"/>
                </a:lnTo>
                <a:close/>
              </a:path>
            </a:pathLst>
          </a:custGeom>
          <a:solidFill>
            <a:srgbClr val="E3E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汉仪雅酷黑 55W" panose="020B0504020202020204" pitchFamily="34" charset="-122"/>
              <a:cs typeface="+mn-ea"/>
              <a:sym typeface="Arial" panose="020B0604020202020204" pitchFamily="34" charset="0"/>
            </a:endParaRPr>
          </a:p>
        </p:txBody>
      </p:sp>
    </p:spTree>
  </p:cSld>
  <p:clrMapOvr>
    <a:masterClrMapping/>
  </p:clrMapOvr>
  <p:transition spd="slow">
    <p:cover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09440" y="367665"/>
            <a:ext cx="6096000" cy="368300"/>
          </a:xfrm>
          <a:prstGeom prst="rect">
            <a:avLst/>
          </a:prstGeom>
          <a:noFill/>
        </p:spPr>
        <p:txBody>
          <a:bodyPr wrap="square" rtlCol="0" anchor="t">
            <a:spAutoFit/>
          </a:bodyPr>
          <a:p>
            <a:r>
              <a:rPr lang="en-US">
                <a:latin typeface="Calibri" panose="020F0502020204030204" pitchFamily="34" charset="0"/>
                <a:ea typeface="宋体" panose="02010600030101010101" pitchFamily="2" charset="-122"/>
              </a:rPr>
              <a:t>Detecting Constraint Violations:</a:t>
            </a:r>
            <a:endParaRPr lang="en-US" altLang="zh-CN"/>
          </a:p>
        </p:txBody>
      </p:sp>
      <p:pic>
        <p:nvPicPr>
          <p:cNvPr id="3" name="图片 -2147482559"/>
          <p:cNvPicPr>
            <a:picLocks noChangeAspect="1"/>
          </p:cNvPicPr>
          <p:nvPr>
            <p:custDataLst>
              <p:tags r:id="rId1"/>
            </p:custDataLst>
          </p:nvPr>
        </p:nvPicPr>
        <p:blipFill>
          <a:blip r:embed="rId2"/>
          <a:stretch>
            <a:fillRect/>
          </a:stretch>
        </p:blipFill>
        <p:spPr>
          <a:xfrm>
            <a:off x="2456815" y="979170"/>
            <a:ext cx="8373110" cy="568896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147482558"/>
          <p:cNvPicPr>
            <a:picLocks noChangeAspect="1"/>
          </p:cNvPicPr>
          <p:nvPr>
            <p:custDataLst>
              <p:tags r:id="rId1"/>
            </p:custDataLst>
          </p:nvPr>
        </p:nvPicPr>
        <p:blipFill>
          <a:blip r:embed="rId2"/>
          <a:stretch>
            <a:fillRect/>
          </a:stretch>
        </p:blipFill>
        <p:spPr>
          <a:xfrm>
            <a:off x="2022475" y="596900"/>
            <a:ext cx="9065895" cy="5761355"/>
          </a:xfrm>
          <a:prstGeom prst="rect">
            <a:avLst/>
          </a:prstGeom>
          <a:noFill/>
          <a:ln w="9525">
            <a:noFill/>
          </a:ln>
        </p:spPr>
      </p:pic>
    </p:spTree>
  </p:cSld>
  <p:clrMapOvr>
    <a:masterClrMapping/>
  </p:clrMapOvr>
  <p:transition spd="slow">
    <p:cover dir="r"/>
  </p:transition>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10800,&quot;width&quot;:19200}"/>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PP_MARK_KEY" val="de807d09-ee12-40ef-a113-42c990e26bc9"/>
  <p:tag name="COMMONDATA" val="eyJjb3VudCI6MjM5LCJoZGlkIjoiMDMwNTQ2YmFjMTczOWMzNzI0NDljNTc3YjEwNWYyYTciLCJ1c2VyQ291bnQiOjIzOX0="/>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5708.406299212598,&quot;width&quot;:8427.63937007874}"/>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PLACING_PICTURE_USER_VIEWPORT" val="{&quot;height&quot;:404.00787401574803,&quot;width&quot;:3663.6141732283463}"/>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PLACING_PICTURE_USER_VIEWPORT" val="{&quot;height&quot;:868.8377952755906,&quot;width&quot;:4079.2740157480316}"/>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PLACING_PICTURE_USER_VIEWPORT" val="{&quot;height&quot;:95.99842519685039,&quot;width&quot;:1306.2}"/>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UNIT_PLACING_PICTURE_USER_VIEWPORT" val="{&quot;height&quot;:1292.4,&quot;width&quot;:7493.795275590551}"/>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45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xbcazkey">
      <a:majorFont>
        <a:latin typeface="Arial"/>
        <a:ea typeface="汉仪雅酷黑 55W"/>
        <a:cs typeface=""/>
      </a:majorFont>
      <a:minorFont>
        <a:latin typeface="Arial"/>
        <a:ea typeface="汉仪雅酷黑 5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7159</Words>
  <Application>WPS 演示</Application>
  <PresentationFormat>宽屏</PresentationFormat>
  <Paragraphs>326</Paragraphs>
  <Slides>71</Slides>
  <Notes>18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71</vt:i4>
      </vt:variant>
    </vt:vector>
  </HeadingPairs>
  <TitlesOfParts>
    <vt:vector size="81" baseType="lpstr">
      <vt:lpstr>Arial</vt:lpstr>
      <vt:lpstr>宋体</vt:lpstr>
      <vt:lpstr>Wingdings</vt:lpstr>
      <vt:lpstr>汉仪雅酷黑 55W</vt:lpstr>
      <vt:lpstr>黑体</vt:lpstr>
      <vt:lpstr>微软雅黑</vt:lpstr>
      <vt:lpstr>Calibri</vt:lpstr>
      <vt:lpstr>Arial Unicode MS</vt:lpstr>
      <vt:lpstr>汉仪雅酷黑 55W</vt:lpstr>
      <vt:lpstr>45主题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yang</cp:lastModifiedBy>
  <cp:revision>286</cp:revision>
  <dcterms:created xsi:type="dcterms:W3CDTF">2020-12-15T12:07:00Z</dcterms:created>
  <dcterms:modified xsi:type="dcterms:W3CDTF">2023-11-26T09:56:23Z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2052-11.1.0.15319</vt:lpwstr>
  </property>
  <property fmtid="{D5CDD505-2E9C-101B-9397-08002B2CF9AE}" pid="3" name="KSOTemplateUUID">
    <vt:lpwstr>v1.0_mb_FVBaqe4hwVHP2GAJB+iNMA==</vt:lpwstr>
  </property>
  <property fmtid="{D5CDD505-2E9C-101B-9397-08002B2CF9AE}" pid="4" name="ICV">
    <vt:lpwstr>2FF46B5F703F45AC8D6BF5C3162ED9D7_11</vt:lpwstr>
  </property>
</Properties>
</file>